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handoutMasterIdLst>
    <p:handoutMasterId r:id="rId13"/>
  </p:handoutMasterIdLst>
  <p:sldIdLst>
    <p:sldId id="256" r:id="rId3"/>
    <p:sldId id="257" r:id="rId5"/>
    <p:sldId id="273" r:id="rId6"/>
    <p:sldId id="265" r:id="rId7"/>
    <p:sldId id="258" r:id="rId8"/>
    <p:sldId id="259" r:id="rId9"/>
    <p:sldId id="274" r:id="rId10"/>
    <p:sldId id="261" r:id="rId11"/>
    <p:sldId id="280" r:id="rId12"/>
  </p:sldIdLst>
  <p:sldSz cx="12192000" cy="6858000"/>
  <p:notesSz cx="7103745" cy="10234295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874CB"/>
    <a:srgbClr val="FCEACD"/>
    <a:srgbClr val="DFE3F1"/>
    <a:srgbClr val="B7DCED"/>
    <a:srgbClr val="AEC3CE"/>
    <a:srgbClr val="C6D2D9"/>
    <a:srgbClr val="FFF6D2"/>
    <a:srgbClr val="E2F5D3"/>
    <a:srgbClr val="B2B2B2"/>
    <a:srgbClr val="20202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483" autoAdjust="0"/>
    <p:restoredTop sz="86383"/>
  </p:normalViewPr>
  <p:slideViewPr>
    <p:cSldViewPr snapToGrid="0" showGuides="1">
      <p:cViewPr>
        <p:scale>
          <a:sx n="117" d="100"/>
          <a:sy n="117" d="100"/>
        </p:scale>
        <p:origin x="480" y="-312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gridSpacing cx="72000" cy="720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6" Type="http://schemas.openxmlformats.org/officeDocument/2006/relationships/tableStyles" Target="tableStyles.xml"/><Relationship Id="rId15" Type="http://schemas.openxmlformats.org/officeDocument/2006/relationships/viewProps" Target="viewProps.xml"/><Relationship Id="rId14" Type="http://schemas.openxmlformats.org/officeDocument/2006/relationships/presProps" Target="presProps.xml"/><Relationship Id="rId13" Type="http://schemas.openxmlformats.org/officeDocument/2006/relationships/handoutMaster" Target="handoutMasters/handoutMaster1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290" cy="51349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45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4023812" y="0"/>
            <a:ext cx="3078290" cy="51349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45"/>
            </a:lvl1pPr>
          </a:lstStyle>
          <a:p>
            <a:fld id="{0F9B84EA-7D68-4D60-9CB1-D50884785D1C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9720804"/>
            <a:ext cx="3078290" cy="513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45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4023812" y="9720804"/>
            <a:ext cx="3078290" cy="513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45"/>
            </a:lvl1pPr>
          </a:lstStyle>
          <a:p>
            <a:fld id="{8D4E0FC9-F1F8-4FAE-9988-3BA365CFD46F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163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4024313" y="0"/>
            <a:ext cx="3078162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6C8D182-E4C8-4120-9249-FC9774456FF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482600" y="1279525"/>
            <a:ext cx="6140450" cy="34544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711200" y="4926013"/>
            <a:ext cx="5683250" cy="40290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9721850"/>
            <a:ext cx="3078163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4024313" y="9721850"/>
            <a:ext cx="3078162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5D0DACE-38E0-42D2-9336-2B707D34BC6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5D0DACE-38E0-42D2-9336-2B707D34BC6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altLang="zh-CN" dirty="0"/>
              <a:t>1.</a:t>
            </a:r>
            <a:r>
              <a:rPr lang="zh-CN" altLang="en-US" dirty="0"/>
              <a:t> </a:t>
            </a:r>
            <a:r>
              <a:rPr lang="en-US" altLang="zh-CN" dirty="0"/>
              <a:t>Lack</a:t>
            </a:r>
            <a:r>
              <a:rPr lang="zh-CN" altLang="en-US" dirty="0"/>
              <a:t> </a:t>
            </a:r>
            <a:r>
              <a:rPr lang="en-US" altLang="zh-CN" dirty="0"/>
              <a:t>of</a:t>
            </a:r>
            <a:r>
              <a:rPr lang="zh-CN" altLang="en-US" dirty="0"/>
              <a:t> </a:t>
            </a:r>
            <a:r>
              <a:rPr lang="en-US" altLang="zh-CN" dirty="0"/>
              <a:t>approach</a:t>
            </a:r>
            <a:r>
              <a:rPr lang="zh-CN" altLang="en-US" dirty="0"/>
              <a:t> </a:t>
            </a:r>
            <a:r>
              <a:rPr lang="en-US" altLang="zh-CN" dirty="0"/>
              <a:t>add-on:</a:t>
            </a:r>
            <a:r>
              <a:rPr lang="zh-CN" altLang="en-US" dirty="0"/>
              <a:t> </a:t>
            </a:r>
            <a:r>
              <a:rPr lang="en-US" altLang="zh-CN" sz="1200" dirty="0"/>
              <a:t>Its</a:t>
            </a:r>
            <a:r>
              <a:rPr lang="zh-CN" altLang="en-US" sz="1200" dirty="0"/>
              <a:t> </a:t>
            </a:r>
            <a:r>
              <a:rPr lang="en-US" altLang="zh-CN" sz="1200" dirty="0"/>
              <a:t>reach</a:t>
            </a:r>
            <a:r>
              <a:rPr lang="zh-CN" altLang="en-US" sz="1200" dirty="0"/>
              <a:t> </a:t>
            </a:r>
            <a:r>
              <a:rPr lang="en-US" altLang="zh-CN" sz="1200" dirty="0"/>
              <a:t>to</a:t>
            </a:r>
            <a:r>
              <a:rPr lang="zh-CN" altLang="en-US" sz="1200" dirty="0"/>
              <a:t> </a:t>
            </a:r>
            <a:r>
              <a:rPr lang="en-US" altLang="zh-CN" sz="1200" dirty="0"/>
              <a:t>families</a:t>
            </a:r>
            <a:r>
              <a:rPr lang="zh-CN" altLang="en-US" sz="1200" dirty="0"/>
              <a:t> </a:t>
            </a:r>
            <a:r>
              <a:rPr lang="en-US" altLang="zh-CN" sz="1200" dirty="0"/>
              <a:t>in</a:t>
            </a:r>
            <a:r>
              <a:rPr lang="zh-CN" altLang="en-US" sz="1200" dirty="0"/>
              <a:t> </a:t>
            </a:r>
            <a:r>
              <a:rPr lang="en-US" altLang="zh-CN" sz="1200" dirty="0"/>
              <a:t>non-military</a:t>
            </a:r>
            <a:r>
              <a:rPr lang="zh-CN" altLang="en-US" sz="1200" dirty="0"/>
              <a:t> </a:t>
            </a:r>
            <a:r>
              <a:rPr lang="en-US" altLang="zh-CN" sz="1200" dirty="0"/>
              <a:t>backgrounds</a:t>
            </a:r>
            <a:r>
              <a:rPr lang="zh-CN" altLang="en-US" sz="1200" dirty="0"/>
              <a:t> </a:t>
            </a:r>
            <a:r>
              <a:rPr lang="en-US" altLang="zh-CN" sz="1200" dirty="0"/>
              <a:t>further</a:t>
            </a:r>
            <a:r>
              <a:rPr lang="zh-CN" altLang="en-US" sz="1200" dirty="0"/>
              <a:t> </a:t>
            </a:r>
            <a:r>
              <a:rPr lang="en-US" altLang="zh-CN" sz="1200" dirty="0"/>
              <a:t>raises</a:t>
            </a:r>
            <a:r>
              <a:rPr lang="zh-CN" altLang="en-US" sz="1200" dirty="0"/>
              <a:t> </a:t>
            </a:r>
            <a:r>
              <a:rPr lang="en-US" altLang="zh-CN" sz="1200" dirty="0"/>
              <a:t>awareness</a:t>
            </a:r>
            <a:endParaRPr lang="en-US" altLang="zh-CN" sz="1200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5D0DACE-38E0-42D2-9336-2B707D34BC6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 hasCustomPrompt="1"/>
          </p:nvPr>
        </p:nvSpPr>
        <p:spPr>
          <a:xfrm>
            <a:off x="1524000" y="1322962"/>
            <a:ext cx="9144000" cy="2187001"/>
          </a:xfrm>
        </p:spPr>
        <p:txBody>
          <a:bodyPr anchor="b">
            <a:normAutofit/>
          </a:bodyPr>
          <a:lstStyle>
            <a:lvl1pPr algn="ctr">
              <a:lnSpc>
                <a:spcPct val="130000"/>
              </a:lnSpc>
              <a:defRPr sz="6000">
                <a:effectLst/>
              </a:defRPr>
            </a:lvl1pPr>
          </a:lstStyle>
          <a:p>
            <a:r>
              <a:rPr lang="zh-CN" altLang="en-US" dirty="0"/>
              <a:t>单击此处添加标题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+mn-ea"/>
                <a:ea typeface="+mn-ea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单击此处添加副标题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</p:nvPr>
        </p:nvSpPr>
        <p:spPr>
          <a:xfrm>
            <a:off x="838200" y="551543"/>
            <a:ext cx="10515600" cy="5558971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47700" y="258445"/>
            <a:ext cx="10515600" cy="1325563"/>
          </a:xfrm>
        </p:spPr>
        <p:txBody>
          <a:bodyPr anchor="ctr" anchorCtr="0">
            <a:normAutofit/>
          </a:bodyPr>
          <a:lstStyle>
            <a:lvl1pPr>
              <a:defRPr sz="4400" b="0">
                <a:effectLst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47700" y="1825625"/>
            <a:ext cx="10515600" cy="4351338"/>
          </a:xfrm>
        </p:spPr>
        <p:txBody>
          <a:bodyPr>
            <a:normAutofit/>
          </a:bodyPr>
          <a:lstStyle>
            <a:lvl1pPr>
              <a:defRPr sz="2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49" y="469127"/>
            <a:ext cx="10307927" cy="4093347"/>
          </a:xfrm>
        </p:spPr>
        <p:txBody>
          <a:bodyPr anchor="b">
            <a:normAutofit/>
          </a:bodyPr>
          <a:lstStyle>
            <a:lvl1pPr>
              <a:defRPr sz="6000">
                <a:effectLst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610028"/>
            <a:ext cx="10307926" cy="647555"/>
          </a:xfrm>
        </p:spPr>
        <p:txBody>
          <a:bodyPr>
            <a:normAutofit/>
          </a:bodyPr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47700" y="258445"/>
            <a:ext cx="10515600" cy="1325563"/>
          </a:xfrm>
        </p:spPr>
        <p:txBody>
          <a:bodyPr>
            <a:normAutofit/>
          </a:bodyPr>
          <a:lstStyle>
            <a:lvl1pPr>
              <a:defRPr sz="4400" b="0" i="0">
                <a:effectLst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47700" y="1825625"/>
            <a:ext cx="5181600" cy="4351338"/>
          </a:xfrm>
        </p:spPr>
        <p:txBody>
          <a:bodyPr>
            <a:normAutofit/>
          </a:bodyPr>
          <a:lstStyle>
            <a:lvl1pPr>
              <a:lnSpc>
                <a:spcPct val="90000"/>
              </a:lnSpc>
              <a:defRPr sz="2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lnSpc>
                <a:spcPct val="90000"/>
              </a:lnSpc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lnSpc>
                <a:spcPct val="90000"/>
              </a:lnSpc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lnSpc>
                <a:spcPct val="90000"/>
              </a:lnSpc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lnSpc>
                <a:spcPct val="90000"/>
              </a:lnSpc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5981700" y="1825625"/>
            <a:ext cx="5181600" cy="4351338"/>
          </a:xfrm>
        </p:spPr>
        <p:txBody>
          <a:bodyPr>
            <a:normAutofit/>
          </a:bodyPr>
          <a:lstStyle>
            <a:lvl1pPr>
              <a:lnSpc>
                <a:spcPct val="90000"/>
              </a:lnSpc>
              <a:defRPr sz="2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lnSpc>
                <a:spcPct val="90000"/>
              </a:lnSpc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lnSpc>
                <a:spcPct val="90000"/>
              </a:lnSpc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lnSpc>
                <a:spcPct val="90000"/>
              </a:lnSpc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lnSpc>
                <a:spcPct val="90000"/>
              </a:lnSpc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744961"/>
            <a:ext cx="5157787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615609"/>
            <a:ext cx="5157787" cy="3574054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744961"/>
            <a:ext cx="5183188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615609"/>
            <a:ext cx="5183188" cy="3574054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2766219"/>
            <a:ext cx="10515600" cy="1325563"/>
          </a:xfrm>
        </p:spPr>
        <p:txBody>
          <a:bodyPr>
            <a:normAutofit/>
          </a:bodyPr>
          <a:lstStyle>
            <a:lvl1pPr algn="ctr">
              <a:defRPr sz="4400" b="0">
                <a:effectLst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646747" y="127000"/>
            <a:ext cx="4165200" cy="1600200"/>
          </a:xfrm>
        </p:spPr>
        <p:txBody>
          <a:bodyPr anchor="ctr" anchorCtr="0">
            <a:normAutofit/>
          </a:bodyPr>
          <a:lstStyle>
            <a:lvl1pPr>
              <a:defRPr sz="3200" b="0">
                <a:effectLst/>
              </a:defRPr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图片占位符 2"/>
          <p:cNvSpPr>
            <a:spLocks noGrp="1" noChangeAspect="1"/>
          </p:cNvSpPr>
          <p:nvPr>
            <p:ph type="pic" idx="1"/>
          </p:nvPr>
        </p:nvSpPr>
        <p:spPr>
          <a:xfrm>
            <a:off x="5184000" y="766354"/>
            <a:ext cx="5817375" cy="5094446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 dirty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51827" y="2057400"/>
            <a:ext cx="4165200" cy="3811588"/>
          </a:xfrm>
        </p:spPr>
        <p:txBody>
          <a:bodyPr>
            <a:normAutofit/>
          </a:bodyPr>
          <a:lstStyle>
            <a:lvl1pPr marL="0" indent="0">
              <a:lnSpc>
                <a:spcPct val="150000"/>
              </a:lnSpc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9824484" y="365125"/>
            <a:ext cx="1529316" cy="5811838"/>
          </a:xfrm>
        </p:spPr>
        <p:txBody>
          <a:bodyPr vert="eaVert">
            <a:normAutofit/>
          </a:bodyPr>
          <a:lstStyle>
            <a:lvl1pPr>
              <a:defRPr sz="4400"/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8879958" cy="5811838"/>
          </a:xfrm>
        </p:spPr>
        <p:txBody>
          <a:bodyPr vert="eaVert"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1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7DCED">
            <a:alpha val="5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9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.xml"/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2.png"/><Relationship Id="rId1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1" Type="http://schemas.openxmlformats.org/officeDocument/2006/relationships/hyperlink" Target="https://www.bluey.tv/characters/rusty/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4.png"/><Relationship Id="rId1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2207517"/>
            <a:ext cx="9144000" cy="2187001"/>
          </a:xfrm>
        </p:spPr>
        <p:txBody>
          <a:bodyPr>
            <a:normAutofit fontScale="90000"/>
          </a:bodyPr>
          <a:lstStyle/>
          <a:p>
            <a:r>
              <a:rPr lang="en-US" altLang="en-US" sz="9800" b="1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  <a:alpha val="43000"/>
                    </a:srgbClr>
                  </a:outerShdw>
                </a:effectLst>
              </a:rPr>
              <a:t>  </a:t>
            </a:r>
            <a:br>
              <a:rPr lang="en-US" altLang="en-US" sz="4890" b="1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  <a:alpha val="43000"/>
                    </a:srgbClr>
                  </a:outerShdw>
                </a:effectLst>
              </a:rPr>
            </a:br>
            <a:br>
              <a:rPr lang="en-US" altLang="en-US" sz="4890" b="1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  <a:alpha val="43000"/>
                    </a:srgbClr>
                  </a:outerShdw>
                </a:effectLst>
              </a:rPr>
            </a:br>
            <a:r>
              <a:rPr lang="en-US" altLang="en-US" sz="4890" b="1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  <a:alpha val="43000"/>
                    </a:srgbClr>
                  </a:outerShdw>
                </a:effectLst>
              </a:rPr>
              <a:t>Collaboration Proposal</a:t>
            </a:r>
            <a:endParaRPr lang="en-US" altLang="en-US" sz="4890" b="1"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  <a:alpha val="43000"/>
                  </a:srgbClr>
                </a:outerShdw>
              </a:effectLst>
            </a:endParaRPr>
          </a:p>
        </p:txBody>
      </p:sp>
      <p:sp>
        <p:nvSpPr>
          <p:cNvPr id="5" name="副标题 4"/>
          <p:cNvSpPr>
            <a:spLocks noGrp="1"/>
          </p:cNvSpPr>
          <p:nvPr>
            <p:ph type="subTitle" idx="1"/>
          </p:nvPr>
        </p:nvSpPr>
        <p:spPr>
          <a:xfrm>
            <a:off x="1524000" y="4622800"/>
            <a:ext cx="9144000" cy="2044065"/>
          </a:xfrm>
        </p:spPr>
        <p:txBody>
          <a:bodyPr>
            <a:normAutofit/>
          </a:bodyPr>
          <a:lstStyle/>
          <a:p>
            <a:r>
              <a:rPr lang="en-US" altLang="en-US" b="1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.AppleSystemUIFont Regular" charset="0"/>
                <a:cs typeface=".AppleSystemUIFont Regular" charset="0"/>
              </a:rPr>
              <a:t>Unlocking Opportunities with Rusty</a:t>
            </a:r>
            <a:endParaRPr lang="en-US" altLang="en-US" b="1"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.AppleSystemUIFont Regular" charset="0"/>
              <a:cs typeface=".AppleSystemUIFont Regular" charset="0"/>
            </a:endParaRPr>
          </a:p>
          <a:p>
            <a:endParaRPr lang="en-US" altLang="en-US">
              <a:latin typeface="Arial Regular" panose="020B0604020202090204" charset="0"/>
              <a:cs typeface="Arial Regular" panose="020B0604020202090204" charset="0"/>
            </a:endParaRPr>
          </a:p>
          <a:p>
            <a:r>
              <a:rPr lang="en-US" altLang="en-US">
                <a:latin typeface="Arial Regular" panose="020B0604020202090204" charset="0"/>
                <a:cs typeface="Arial Regular" panose="020B0604020202090204" charset="0"/>
              </a:rPr>
              <a:t>by Vivi Gao</a:t>
            </a:r>
            <a:endParaRPr lang="en-US" altLang="en-US">
              <a:latin typeface="Arial Regular" panose="020B0604020202090204" charset="0"/>
              <a:cs typeface="Arial Regular" panose="020B0604020202090204" charset="0"/>
            </a:endParaRPr>
          </a:p>
          <a:p>
            <a:r>
              <a:rPr lang="en-US" altLang="en-US">
                <a:latin typeface="Arial Regular" panose="020B0604020202090204" charset="0"/>
                <a:cs typeface="Arial Regular" panose="020B0604020202090204" charset="0"/>
              </a:rPr>
              <a:t>Jan 2025</a:t>
            </a:r>
            <a:endParaRPr lang="en-US" altLang="en-US">
              <a:latin typeface="Arial Regular" panose="020B0604020202090204" charset="0"/>
              <a:cs typeface="Arial Regular" panose="020B0604020202090204" charset="0"/>
            </a:endParaRPr>
          </a:p>
        </p:txBody>
      </p:sp>
      <p:pic>
        <p:nvPicPr>
          <p:cNvPr id="3" name="Picture 2" descr="Bluey-blue-logo-png-7cze3f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108710" y="360680"/>
            <a:ext cx="4467860" cy="3350895"/>
          </a:xfrm>
          <a:prstGeom prst="rect">
            <a:avLst/>
          </a:prstGeom>
        </p:spPr>
      </p:pic>
      <p:pic>
        <p:nvPicPr>
          <p:cNvPr id="7" name="Picture 6"/>
          <p:cNvPicPr/>
          <p:nvPr/>
        </p:nvPicPr>
        <p:blipFill>
          <a:blip r:embed="rId2"/>
          <a:stretch>
            <a:fillRect/>
          </a:stretch>
        </p:blipFill>
        <p:spPr>
          <a:xfrm>
            <a:off x="7484110" y="586105"/>
            <a:ext cx="2822575" cy="2842895"/>
          </a:xfrm>
          <a:prstGeom prst="rect">
            <a:avLst/>
          </a:prstGeom>
        </p:spPr>
      </p:pic>
      <p:sp>
        <p:nvSpPr>
          <p:cNvPr id="13" name="Text Box 12"/>
          <p:cNvSpPr txBox="1"/>
          <p:nvPr/>
        </p:nvSpPr>
        <p:spPr>
          <a:xfrm>
            <a:off x="5576570" y="1540510"/>
            <a:ext cx="1397635" cy="14452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en-US" sz="8800" b="1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  <a:alpha val="43000"/>
                    </a:srgbClr>
                  </a:outerShdw>
                </a:effectLst>
              </a:rPr>
              <a:t>×</a:t>
            </a:r>
            <a:endParaRPr lang="en-US" altLang="en-US" sz="8800" b="1"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  <a:alpha val="43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5"/>
          <p:cNvSpPr/>
          <p:nvPr/>
        </p:nvSpPr>
        <p:spPr>
          <a:xfrm>
            <a:off x="5603240" y="1315085"/>
            <a:ext cx="6054090" cy="5368925"/>
          </a:xfrm>
          <a:prstGeom prst="roundRect">
            <a:avLst/>
          </a:prstGeom>
          <a:solidFill>
            <a:srgbClr val="FCEACD">
              <a:alpha val="92000"/>
            </a:srgbClr>
          </a:solidFill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ounded Rectangle 4"/>
          <p:cNvSpPr/>
          <p:nvPr/>
        </p:nvSpPr>
        <p:spPr>
          <a:xfrm>
            <a:off x="356235" y="1382395"/>
            <a:ext cx="4806315" cy="5099685"/>
          </a:xfrm>
          <a:prstGeom prst="roundRect">
            <a:avLst/>
          </a:prstGeom>
          <a:solidFill>
            <a:srgbClr val="FCEACD">
              <a:alpha val="94000"/>
            </a:srgbClr>
          </a:solidFill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7065" y="56515"/>
            <a:ext cx="10224770" cy="1325880"/>
          </a:xfrm>
        </p:spPr>
        <p:txBody>
          <a:bodyPr>
            <a:normAutofit/>
          </a:bodyPr>
          <a:lstStyle/>
          <a:p>
            <a:r>
              <a:rPr lang="en-US" altLang="en-US" sz="4800" dirty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  <a:alpha val="43000"/>
                    </a:srgbClr>
                  </a:outerShdw>
                </a:effectLst>
                <a:sym typeface="+mn-ea"/>
              </a:rPr>
              <a:t>Challenges &amp; Opportunities</a:t>
            </a:r>
            <a:endParaRPr lang="en-US" altLang="zh-CN" sz="4800" dirty="0"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  <a:alpha val="43000"/>
                  </a:srgbClr>
                </a:outerShdw>
              </a:effectLst>
              <a:sym typeface="+mn-ea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7700" y="1635760"/>
            <a:ext cx="4259580" cy="4846320"/>
          </a:xfrm>
        </p:spPr>
        <p:txBody>
          <a:bodyPr>
            <a:normAutofit/>
          </a:bodyPr>
          <a:lstStyle/>
          <a:p>
            <a:pPr marL="0" indent="0" algn="ctr">
              <a:lnSpc>
                <a:spcPct val="80000"/>
              </a:lnSpc>
              <a:buNone/>
            </a:pPr>
            <a:r>
              <a:rPr lang="en-US" altLang="en-US" sz="1800" b="1" dirty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  <a:alpha val="43000"/>
                    </a:srgbClr>
                  </a:outerShdw>
                </a:effectLst>
              </a:rPr>
              <a:t>Current Challenges</a:t>
            </a:r>
            <a:endParaRPr lang="en-US" altLang="en-US" sz="1800" b="1" dirty="0"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  <a:alpha val="43000"/>
                  </a:srgbClr>
                </a:outerShdw>
              </a:effectLst>
            </a:endParaRPr>
          </a:p>
          <a:p>
            <a:pPr marL="0" indent="0" algn="ctr">
              <a:lnSpc>
                <a:spcPct val="80000"/>
              </a:lnSpc>
              <a:buNone/>
            </a:pPr>
            <a:endParaRPr lang="en-US" altLang="zh-CN" sz="1800" b="1" dirty="0"/>
          </a:p>
          <a:p>
            <a:pPr marL="0" indent="0">
              <a:lnSpc>
                <a:spcPct val="80000"/>
              </a:lnSpc>
              <a:buNone/>
            </a:pPr>
            <a:r>
              <a:rPr lang="en-US" altLang="zh-CN" sz="1800" b="1" dirty="0"/>
              <a:t>1. </a:t>
            </a:r>
            <a:r>
              <a:rPr lang="en-US" altLang="zh-CN" sz="1800" dirty="0"/>
              <a:t>Approaches</a:t>
            </a:r>
            <a:r>
              <a:rPr lang="zh-CN" altLang="en-US" sz="1800" dirty="0"/>
              <a:t> </a:t>
            </a:r>
            <a:r>
              <a:rPr lang="en-US" altLang="zh-CN" sz="1800" dirty="0"/>
              <a:t>to</a:t>
            </a:r>
            <a:r>
              <a:rPr lang="zh-CN" altLang="en-US" sz="1800" dirty="0"/>
              <a:t> </a:t>
            </a:r>
            <a:r>
              <a:rPr lang="en-US" altLang="zh-CN" sz="1800" dirty="0"/>
              <a:t>the</a:t>
            </a:r>
            <a:r>
              <a:rPr lang="zh-CN" altLang="en-US" sz="1800" dirty="0"/>
              <a:t> </a:t>
            </a:r>
            <a:r>
              <a:rPr lang="en-US" altLang="zh-CN" sz="1800" dirty="0"/>
              <a:t>target</a:t>
            </a:r>
            <a:r>
              <a:rPr lang="zh-CN" altLang="en-US" sz="1800" dirty="0"/>
              <a:t> </a:t>
            </a:r>
            <a:r>
              <a:rPr lang="en-US" altLang="en-US" sz="1800" dirty="0"/>
              <a:t>audience</a:t>
            </a:r>
            <a:r>
              <a:rPr lang="zh-CN" altLang="en-US" sz="1800" dirty="0"/>
              <a:t> </a:t>
            </a:r>
            <a:r>
              <a:rPr lang="en-US" altLang="zh-CN" sz="1800" dirty="0"/>
              <a:t>remains</a:t>
            </a:r>
            <a:r>
              <a:rPr lang="zh-CN" altLang="en-US" sz="1800" dirty="0"/>
              <a:t> </a:t>
            </a:r>
            <a:r>
              <a:rPr lang="en-US" altLang="zh-CN" sz="1800" dirty="0"/>
              <a:t>narrow:</a:t>
            </a:r>
            <a:r>
              <a:rPr lang="zh-CN" altLang="en-US" sz="1800" dirty="0"/>
              <a:t> </a:t>
            </a:r>
            <a:r>
              <a:rPr lang="en-US" altLang="zh-CN" sz="1800" dirty="0"/>
              <a:t>restrained</a:t>
            </a:r>
            <a:r>
              <a:rPr lang="zh-CN" altLang="en-US" sz="1800" dirty="0"/>
              <a:t> </a:t>
            </a:r>
            <a:r>
              <a:rPr lang="en-US" altLang="zh-CN" sz="1800" dirty="0"/>
              <a:t>to</a:t>
            </a:r>
            <a:r>
              <a:rPr lang="zh-CN" altLang="en-US" sz="1800" dirty="0"/>
              <a:t> </a:t>
            </a:r>
            <a:r>
              <a:rPr lang="en-US" altLang="zh-CN" sz="1800" dirty="0"/>
              <a:t>school</a:t>
            </a:r>
            <a:r>
              <a:rPr lang="zh-CN" altLang="en-US" sz="1800" dirty="0"/>
              <a:t> </a:t>
            </a:r>
            <a:r>
              <a:rPr lang="en-US" altLang="zh-CN" sz="1800" dirty="0"/>
              <a:t>and</a:t>
            </a:r>
            <a:r>
              <a:rPr lang="zh-CN" altLang="en-US" sz="1800" dirty="0"/>
              <a:t> </a:t>
            </a:r>
            <a:r>
              <a:rPr lang="en-US" altLang="zh-CN" sz="1800" dirty="0"/>
              <a:t>local</a:t>
            </a:r>
            <a:r>
              <a:rPr lang="zh-CN" altLang="en-US" sz="1800" dirty="0"/>
              <a:t> </a:t>
            </a:r>
            <a:r>
              <a:rPr lang="en-US" altLang="zh-CN" sz="1800" dirty="0"/>
              <a:t>regions.</a:t>
            </a:r>
            <a:endParaRPr lang="en-US" altLang="zh-CN" sz="1800" dirty="0"/>
          </a:p>
          <a:p>
            <a:endParaRPr lang="en-US" altLang="en-US" sz="1800" dirty="0"/>
          </a:p>
          <a:p>
            <a:pPr marL="0" indent="0">
              <a:buNone/>
            </a:pPr>
            <a:r>
              <a:rPr lang="en-US" altLang="zh-CN" sz="1800" b="1" dirty="0"/>
              <a:t>2.</a:t>
            </a:r>
            <a:r>
              <a:rPr lang="en-US" altLang="zh-CN" sz="1800" dirty="0"/>
              <a:t>Need</a:t>
            </a:r>
            <a:r>
              <a:rPr lang="zh-CN" altLang="en-US" sz="1800" dirty="0"/>
              <a:t> </a:t>
            </a:r>
            <a:r>
              <a:rPr lang="en-US" altLang="zh-CN" sz="1800" dirty="0"/>
              <a:t>of</a:t>
            </a:r>
            <a:r>
              <a:rPr lang="zh-CN" altLang="en-US" sz="1800" dirty="0"/>
              <a:t> </a:t>
            </a:r>
            <a:r>
              <a:rPr lang="en-US" altLang="zh-CN" sz="1800" dirty="0"/>
              <a:t>a</a:t>
            </a:r>
            <a:r>
              <a:rPr lang="zh-CN" altLang="en-US" sz="1800" dirty="0"/>
              <a:t> </a:t>
            </a:r>
            <a:r>
              <a:rPr lang="en-US" altLang="zh-CN" sz="1800" dirty="0"/>
              <a:t>ripe</a:t>
            </a:r>
            <a:r>
              <a:rPr lang="zh-CN" altLang="en-US" sz="1800" dirty="0"/>
              <a:t> </a:t>
            </a:r>
            <a:r>
              <a:rPr lang="en-US" altLang="zh-CN" sz="1800" dirty="0"/>
              <a:t>and</a:t>
            </a:r>
            <a:r>
              <a:rPr lang="en-US" altLang="en-US" sz="1800" dirty="0"/>
              <a:t> impactful stor</a:t>
            </a:r>
            <a:r>
              <a:rPr lang="en-US" altLang="zh-CN" sz="1800" dirty="0"/>
              <a:t>y</a:t>
            </a:r>
            <a:r>
              <a:rPr lang="en-US" altLang="en-US" sz="1800" dirty="0"/>
              <a:t> to engage </a:t>
            </a:r>
            <a:r>
              <a:rPr lang="en-US" altLang="zh-CN" sz="1800" dirty="0"/>
              <a:t>with</a:t>
            </a:r>
            <a:r>
              <a:rPr lang="en-US" altLang="en-US" sz="1800" dirty="0"/>
              <a:t> </a:t>
            </a:r>
            <a:r>
              <a:rPr lang="en-US" altLang="zh-CN" sz="1800" dirty="0"/>
              <a:t>family</a:t>
            </a:r>
            <a:r>
              <a:rPr lang="zh-CN" altLang="en-US" sz="1800" dirty="0"/>
              <a:t> </a:t>
            </a:r>
            <a:r>
              <a:rPr lang="en-US" altLang="zh-CN" sz="1800" dirty="0"/>
              <a:t>in</a:t>
            </a:r>
            <a:r>
              <a:rPr lang="zh-CN" altLang="en-US" sz="1800" dirty="0"/>
              <a:t> </a:t>
            </a:r>
            <a:r>
              <a:rPr lang="en-US" altLang="zh-CN" sz="1800" dirty="0"/>
              <a:t>military</a:t>
            </a:r>
            <a:r>
              <a:rPr lang="zh-CN" altLang="en-US" sz="1800" dirty="0"/>
              <a:t> </a:t>
            </a:r>
            <a:r>
              <a:rPr lang="en-US" altLang="zh-CN" sz="1800" dirty="0"/>
              <a:t>backgrounds,</a:t>
            </a:r>
            <a:r>
              <a:rPr lang="zh-CN" altLang="en-US" sz="1800" dirty="0"/>
              <a:t> </a:t>
            </a:r>
            <a:r>
              <a:rPr lang="en-US" altLang="zh-CN" sz="1800" dirty="0"/>
              <a:t>particularly</a:t>
            </a:r>
            <a:r>
              <a:rPr lang="zh-CN" altLang="en-US" sz="1800" dirty="0"/>
              <a:t> </a:t>
            </a:r>
            <a:r>
              <a:rPr lang="en-US" altLang="zh-CN" sz="1800" dirty="0"/>
              <a:t>children</a:t>
            </a:r>
            <a:r>
              <a:rPr lang="en-US" altLang="en-US" sz="1800" dirty="0"/>
              <a:t>.</a:t>
            </a:r>
            <a:endParaRPr lang="en-US" altLang="en-US" sz="1800" dirty="0"/>
          </a:p>
          <a:p>
            <a:endParaRPr lang="en-US" altLang="en-US" sz="1800" dirty="0"/>
          </a:p>
          <a:p>
            <a:pPr marL="0" indent="0">
              <a:buNone/>
            </a:pPr>
            <a:r>
              <a:rPr lang="en-US" altLang="zh-CN" sz="1800" b="1" dirty="0"/>
              <a:t>3.</a:t>
            </a:r>
            <a:r>
              <a:rPr lang="en-US" altLang="zh-CN" sz="1800" dirty="0"/>
              <a:t>Lack</a:t>
            </a:r>
            <a:r>
              <a:rPr lang="zh-CN" altLang="en-US" sz="1800" dirty="0"/>
              <a:t> </a:t>
            </a:r>
            <a:r>
              <a:rPr lang="en-US" altLang="zh-CN" sz="1800" dirty="0"/>
              <a:t>audience-tailored</a:t>
            </a:r>
            <a:r>
              <a:rPr lang="zh-CN" altLang="en-US" sz="1800" dirty="0"/>
              <a:t> </a:t>
            </a:r>
            <a:r>
              <a:rPr lang="en-US" altLang="zh-CN" sz="1800" dirty="0"/>
              <a:t>approach</a:t>
            </a:r>
            <a:r>
              <a:rPr lang="zh-CN" altLang="en-US" sz="1800" dirty="0"/>
              <a:t> </a:t>
            </a:r>
            <a:r>
              <a:rPr lang="en-US" altLang="zh-CN" sz="1800" dirty="0"/>
              <a:t>to</a:t>
            </a:r>
            <a:r>
              <a:rPr lang="zh-CN" altLang="en-US" sz="1800" dirty="0"/>
              <a:t> </a:t>
            </a:r>
            <a:r>
              <a:rPr lang="en-US" altLang="zh-CN" sz="1800" dirty="0"/>
              <a:t>deliver</a:t>
            </a:r>
            <a:r>
              <a:rPr lang="zh-CN" altLang="en-US" sz="1800" dirty="0"/>
              <a:t> </a:t>
            </a:r>
            <a:r>
              <a:rPr lang="en-US" altLang="zh-CN" sz="1800" dirty="0"/>
              <a:t>more</a:t>
            </a:r>
            <a:r>
              <a:rPr lang="zh-CN" altLang="en-US" sz="1800" dirty="0"/>
              <a:t> </a:t>
            </a:r>
            <a:r>
              <a:rPr lang="en-US" altLang="zh-CN" sz="1800" dirty="0"/>
              <a:t>impactful</a:t>
            </a:r>
            <a:r>
              <a:rPr lang="zh-CN" altLang="en-US" sz="1800" dirty="0"/>
              <a:t> </a:t>
            </a:r>
            <a:r>
              <a:rPr lang="en-US" altLang="zh-CN" sz="1800" dirty="0"/>
              <a:t>messages.</a:t>
            </a:r>
            <a:endParaRPr lang="en-US" altLang="en-US" sz="1800" dirty="0"/>
          </a:p>
          <a:p>
            <a:endParaRPr lang="en-US" altLang="en-US" sz="1800" b="1" dirty="0"/>
          </a:p>
          <a:p>
            <a:pPr marL="0" indent="0">
              <a:buNone/>
            </a:pPr>
            <a:endParaRPr lang="en-US" altLang="zh-CN" sz="1800" dirty="0"/>
          </a:p>
        </p:txBody>
      </p:sp>
      <p:sp>
        <p:nvSpPr>
          <p:cNvPr id="4" name="Text Box 3"/>
          <p:cNvSpPr txBox="1"/>
          <p:nvPr/>
        </p:nvSpPr>
        <p:spPr>
          <a:xfrm>
            <a:off x="5927090" y="1584325"/>
            <a:ext cx="5407025" cy="509968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0" indent="0" algn="ctr">
              <a:buNone/>
            </a:pPr>
            <a:r>
              <a:rPr lang="en-US" altLang="en-US" b="1" dirty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  <a:alpha val="43000"/>
                    </a:srgbClr>
                  </a:outerShdw>
                </a:effectLst>
                <a:sym typeface="+mn-ea"/>
              </a:rPr>
              <a:t>Opportunities</a:t>
            </a:r>
            <a:r>
              <a:rPr lang="zh-CN" altLang="en-US" b="1" dirty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  <a:alpha val="43000"/>
                    </a:srgbClr>
                  </a:outerShdw>
                </a:effectLst>
                <a:sym typeface="+mn-ea"/>
              </a:rPr>
              <a:t> </a:t>
            </a:r>
            <a:r>
              <a:rPr lang="en-US" altLang="zh-CN" b="1" dirty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  <a:alpha val="43000"/>
                    </a:srgbClr>
                  </a:outerShdw>
                </a:effectLst>
                <a:sym typeface="+mn-ea"/>
              </a:rPr>
              <a:t>brought</a:t>
            </a:r>
            <a:endParaRPr lang="en-US" altLang="en-US" b="1" dirty="0"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  <a:alpha val="43000"/>
                  </a:srgbClr>
                </a:outerShdw>
              </a:effectLst>
              <a:sym typeface="+mn-ea"/>
            </a:endParaRPr>
          </a:p>
          <a:p>
            <a:pPr marL="0" indent="0" algn="ctr">
              <a:buNone/>
            </a:pPr>
            <a:endParaRPr lang="en-US" altLang="en-US" b="1" dirty="0"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  <a:alpha val="43000"/>
                  </a:srgbClr>
                </a:outerShdw>
              </a:effectLst>
              <a:sym typeface="+mn-ea"/>
            </a:endParaRPr>
          </a:p>
          <a:p>
            <a:pPr marL="0" indent="0" algn="l">
              <a:buNone/>
            </a:pPr>
            <a:r>
              <a:rPr lang="en-US" altLang="en-US"/>
              <a:t>1. Expanded Reach: Bluey’s educational cartoon format can broaden NSI’s influence, connecting with children worldwide, including military and non-military families.  </a:t>
            </a:r>
            <a:endParaRPr lang="en-US" altLang="en-US"/>
          </a:p>
          <a:p>
            <a:pPr marL="0" indent="0" algn="l">
              <a:buNone/>
            </a:pPr>
            <a:endParaRPr lang="en-US" altLang="en-US"/>
          </a:p>
          <a:p>
            <a:pPr marL="0" indent="0" algn="l">
              <a:buNone/>
            </a:pPr>
            <a:r>
              <a:rPr lang="en-US" altLang="en-US"/>
              <a:t>2. Resonant Story: Bluey’s simple yet powerful story, especially through Rusty, a military child, aligns with NSI’s mission and creates an opportunity to connect with military families.  </a:t>
            </a:r>
            <a:endParaRPr lang="en-US" altLang="en-US"/>
          </a:p>
          <a:p>
            <a:pPr marL="0" indent="0" algn="l">
              <a:buNone/>
            </a:pPr>
            <a:endParaRPr lang="en-US" altLang="en-US"/>
          </a:p>
          <a:p>
            <a:pPr marL="0" indent="0" algn="l">
              <a:buNone/>
            </a:pPr>
            <a:r>
              <a:rPr lang="en-US" altLang="en-US"/>
              <a:t>3. Tailored Approach: Bluey’s appeal to children complements our art and creative competitions, offering effective methods to engage and raise awareness about military families.  </a:t>
            </a:r>
            <a:endParaRPr lang="en-US" altLang="en-US"/>
          </a:p>
          <a:p>
            <a:pPr marL="0" indent="0">
              <a:buNone/>
            </a:pPr>
            <a:endParaRPr lang="en-US" alt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7700" y="258445"/>
            <a:ext cx="10515600" cy="1094740"/>
          </a:xfrm>
        </p:spPr>
        <p:txBody>
          <a:bodyPr/>
          <a:lstStyle/>
          <a:p>
            <a:r>
              <a:rPr lang="en-US" altLang="en-US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  <a:alpha val="43000"/>
                    </a:srgbClr>
                  </a:outerShdw>
                </a:effectLst>
                <a:sym typeface="+mn-ea"/>
              </a:rPr>
              <a:t>Exploring Opportunities Together</a:t>
            </a:r>
            <a:endParaRPr lang="en-US" altLang="en-US"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  <a:alpha val="43000"/>
                  </a:srgbClr>
                </a:outerShdw>
              </a:effectLst>
              <a:sym typeface="+mn-ea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7700" y="1235075"/>
            <a:ext cx="11160760" cy="4067175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altLang="en-US" sz="2000" b="1" dirty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  <a:alpha val="43000"/>
                    </a:srgbClr>
                  </a:outerShdw>
                </a:effectLst>
              </a:rPr>
              <a:t>Key Benefits For NSI:</a:t>
            </a:r>
            <a:endParaRPr lang="en-US" altLang="en-US" sz="2000" b="1" dirty="0"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  <a:alpha val="43000"/>
                  </a:srgbClr>
                </a:outerShdw>
              </a:effectLst>
            </a:endParaRPr>
          </a:p>
          <a:p>
            <a:pPr marL="0" indent="0">
              <a:buNone/>
            </a:pPr>
            <a:r>
              <a:rPr lang="en-US" altLang="en-US" sz="2000" dirty="0"/>
              <a:t>1. Brand Identity: Align</a:t>
            </a:r>
            <a:r>
              <a:rPr lang="en-US" altLang="zh-CN" sz="2000" dirty="0"/>
              <a:t>ing</a:t>
            </a:r>
            <a:r>
              <a:rPr lang="en-US" altLang="en-US" sz="2000" dirty="0"/>
              <a:t> with </a:t>
            </a:r>
            <a:r>
              <a:rPr lang="en-US" altLang="en-US" sz="2000" dirty="0" err="1"/>
              <a:t>Rusty’s</a:t>
            </a:r>
            <a:r>
              <a:rPr lang="en-US" altLang="en-US" sz="2000" dirty="0"/>
              <a:t> story of resilience and creativity to build a relatable and inspiring image.</a:t>
            </a:r>
            <a:endParaRPr lang="en-US" altLang="en-US" sz="2000" dirty="0"/>
          </a:p>
          <a:p>
            <a:pPr marL="0" indent="0">
              <a:buNone/>
            </a:pPr>
            <a:r>
              <a:rPr lang="en-US" altLang="en-US" sz="2000" dirty="0"/>
              <a:t>2. Brand Positioning: Strengthen</a:t>
            </a:r>
            <a:r>
              <a:rPr lang="en-US" altLang="zh-CN" sz="2000" dirty="0"/>
              <a:t>ing</a:t>
            </a:r>
            <a:r>
              <a:rPr lang="en-US" altLang="en-US" sz="2000" dirty="0"/>
              <a:t> NSI’s position as a leading advocate for military children’s voices.</a:t>
            </a:r>
            <a:endParaRPr lang="en-US" altLang="en-US" sz="2000" dirty="0"/>
          </a:p>
          <a:p>
            <a:pPr marL="0" indent="0">
              <a:buNone/>
            </a:pPr>
            <a:r>
              <a:rPr lang="en-US" altLang="en-US" sz="2000" dirty="0"/>
              <a:t>3. Brand Association: Creat</a:t>
            </a:r>
            <a:r>
              <a:rPr lang="en-US" altLang="zh-CN" sz="2000" dirty="0"/>
              <a:t>ing</a:t>
            </a:r>
            <a:r>
              <a:rPr lang="en-US" altLang="en-US" sz="2000" dirty="0"/>
              <a:t> a memorable connection with Bluey, a globally recognized brand, enhancing public awareness.</a:t>
            </a:r>
            <a:endParaRPr lang="en-US" altLang="en-US" sz="2000" dirty="0"/>
          </a:p>
          <a:p>
            <a:pPr marL="0" indent="0">
              <a:buNone/>
            </a:pPr>
            <a:r>
              <a:rPr lang="en-US" altLang="en-US" sz="2000" dirty="0"/>
              <a:t>4. Brand Personality: Infus</a:t>
            </a:r>
            <a:r>
              <a:rPr lang="en-US" altLang="zh-CN" sz="2000" dirty="0"/>
              <a:t>ing</a:t>
            </a:r>
            <a:r>
              <a:rPr lang="en-US" altLang="en-US" sz="2000" dirty="0"/>
              <a:t> NSI with traits like warmth, resilience, and inclusivity, reflecting </a:t>
            </a:r>
            <a:r>
              <a:rPr lang="en-US" altLang="en-US" sz="2000" dirty="0" err="1"/>
              <a:t>Rusty’s</a:t>
            </a:r>
            <a:r>
              <a:rPr lang="en-US" altLang="en-US" sz="2000" dirty="0"/>
              <a:t> character.</a:t>
            </a:r>
            <a:endParaRPr lang="en-US" altLang="en-US" sz="2000" dirty="0"/>
          </a:p>
          <a:p>
            <a:pPr marL="0" indent="0">
              <a:buNone/>
            </a:pPr>
            <a:r>
              <a:rPr lang="en-US" altLang="en-US" sz="2000" dirty="0"/>
              <a:t>5. Brand Reach: Leverag</a:t>
            </a:r>
            <a:r>
              <a:rPr lang="en-US" altLang="zh-CN" sz="2000" dirty="0"/>
              <a:t>ing</a:t>
            </a:r>
            <a:r>
              <a:rPr lang="zh-CN" altLang="en-US" sz="2000" dirty="0"/>
              <a:t> </a:t>
            </a:r>
            <a:r>
              <a:rPr lang="en-US" altLang="en-US" sz="2000" dirty="0" err="1"/>
              <a:t>Bluey’s</a:t>
            </a:r>
            <a:r>
              <a:rPr lang="en-US" altLang="en-US" sz="2000" dirty="0"/>
              <a:t> wide</a:t>
            </a:r>
            <a:r>
              <a:rPr lang="en-US" altLang="zh-CN" sz="2000" dirty="0"/>
              <a:t>r</a:t>
            </a:r>
            <a:r>
              <a:rPr lang="en-US" altLang="en-US" sz="2000" dirty="0"/>
              <a:t> appeal to reach not only children but also adults, extending the charity’s message.</a:t>
            </a:r>
            <a:endParaRPr lang="en-US" altLang="en-US" sz="2000" dirty="0"/>
          </a:p>
          <a:p>
            <a:pPr marL="0" indent="0">
              <a:buNone/>
            </a:pPr>
            <a:r>
              <a:rPr lang="en-US" altLang="en-US" sz="2000" dirty="0"/>
              <a:t>6. Emotional Resonance: Integrat</a:t>
            </a:r>
            <a:r>
              <a:rPr lang="en-US" altLang="zh-CN" sz="2000" dirty="0"/>
              <a:t>ing</a:t>
            </a:r>
            <a:r>
              <a:rPr lang="en-US" altLang="en-US" sz="2000" dirty="0"/>
              <a:t> </a:t>
            </a:r>
            <a:r>
              <a:rPr lang="en-US" altLang="en-US" sz="2000" dirty="0" err="1"/>
              <a:t>Rusty’s</a:t>
            </a:r>
            <a:r>
              <a:rPr lang="en-US" altLang="en-US" sz="2000" dirty="0"/>
              <a:t> story into NSI’s mission to foster deeper emotional connections.</a:t>
            </a:r>
            <a:endParaRPr lang="en-US" altLang="en-US" sz="2000" dirty="0"/>
          </a:p>
          <a:p>
            <a:pPr marL="0" indent="0">
              <a:buNone/>
            </a:pPr>
            <a:r>
              <a:rPr lang="en-US" altLang="en-US" sz="2000" dirty="0"/>
              <a:t>7. Stronger Connections: Enhanc</a:t>
            </a:r>
            <a:r>
              <a:rPr lang="en-US" altLang="zh-CN" sz="2000" dirty="0"/>
              <a:t>ing</a:t>
            </a:r>
            <a:r>
              <a:rPr lang="en-US" altLang="en-US" sz="2000" dirty="0"/>
              <a:t> emotional ties with military families by showcasing shared values.</a:t>
            </a:r>
            <a:endParaRPr lang="en-US" altLang="en-US" sz="2000" dirty="0"/>
          </a:p>
          <a:p>
            <a:endParaRPr lang="en-US" altLang="en-US" sz="2000" dirty="0"/>
          </a:p>
          <a:p>
            <a:endParaRPr lang="en-US" altLang="en-US" sz="2000" dirty="0"/>
          </a:p>
        </p:txBody>
      </p:sp>
      <p:sp>
        <p:nvSpPr>
          <p:cNvPr id="4" name="Text Box 3"/>
          <p:cNvSpPr txBox="1"/>
          <p:nvPr/>
        </p:nvSpPr>
        <p:spPr>
          <a:xfrm>
            <a:off x="508635" y="6348095"/>
            <a:ext cx="11527155" cy="345440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p>
            <a:r>
              <a:rPr lang="en-US" altLang="en-US" sz="1400" dirty="0">
                <a:solidFill>
                  <a:schemeClr val="accent1"/>
                </a:solidFill>
                <a:sym typeface="+mn-ea"/>
              </a:rPr>
              <a:t>*Bluey is not just a children’s animation—it provides comfort and inspiration to many adults and parents, offering a broad audience base.</a:t>
            </a:r>
            <a:endParaRPr lang="en-US" altLang="en-US" sz="1400" dirty="0">
              <a:solidFill>
                <a:schemeClr val="accent1"/>
              </a:solidFill>
            </a:endParaRPr>
          </a:p>
          <a:p>
            <a:endParaRPr lang="en-US" altLang="en-US" sz="1400" dirty="0">
              <a:solidFill>
                <a:schemeClr val="accent1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7700" y="1363345"/>
            <a:ext cx="10515600" cy="487870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en-US" b="1" dirty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  <a:alpha val="43000"/>
                    </a:srgbClr>
                  </a:outerShdw>
                </a:effectLst>
                <a:sym typeface="+mn-ea"/>
              </a:rPr>
              <a:t>Key Benefits For Bluey:</a:t>
            </a:r>
            <a:endParaRPr lang="en-US" altLang="en-US" b="1" dirty="0"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  <a:alpha val="43000"/>
                  </a:srgbClr>
                </a:outerShdw>
              </a:effectLst>
            </a:endParaRPr>
          </a:p>
          <a:p>
            <a:pPr marL="0" indent="0">
              <a:buNone/>
            </a:pPr>
            <a:r>
              <a:rPr lang="en-US" altLang="en-US" sz="2000" dirty="0"/>
              <a:t>1. </a:t>
            </a:r>
            <a:r>
              <a:rPr lang="en-US" altLang="zh-CN" sz="2000" dirty="0"/>
              <a:t>Reinforcing</a:t>
            </a:r>
            <a:r>
              <a:rPr lang="zh-CN" altLang="en-US" sz="2000" dirty="0"/>
              <a:t> </a:t>
            </a:r>
            <a:r>
              <a:rPr lang="en-US" altLang="en-US" sz="2000" dirty="0" err="1"/>
              <a:t>Bluey’s</a:t>
            </a:r>
            <a:r>
              <a:rPr lang="en-US" altLang="en-US" sz="2000" dirty="0"/>
              <a:t> connection with real world scenarios and </a:t>
            </a:r>
            <a:r>
              <a:rPr lang="en-US" altLang="en-US" sz="2000" dirty="0" err="1"/>
              <a:t>situationCollaboration</a:t>
            </a:r>
            <a:r>
              <a:rPr lang="en-US" altLang="en-US" sz="2000" dirty="0"/>
              <a:t> with NPO and charity brings higher reputation and social recognition in overseas region.</a:t>
            </a:r>
            <a:endParaRPr lang="en-US" altLang="en-US" sz="2000" dirty="0"/>
          </a:p>
          <a:p>
            <a:pPr marL="0" indent="0">
              <a:buNone/>
            </a:pPr>
            <a:r>
              <a:rPr lang="en-US" altLang="en-US" sz="2000" dirty="0"/>
              <a:t>2. Strengthening connections with children, promoting the </a:t>
            </a:r>
            <a:r>
              <a:rPr lang="en-US" altLang="en-US" sz="2000" dirty="0" err="1"/>
              <a:t>cartoon.Future</a:t>
            </a:r>
            <a:r>
              <a:rPr lang="en-US" altLang="en-US" sz="2000" dirty="0"/>
              <a:t> activities and workshops as a free promotion/advertisement in the UK.</a:t>
            </a:r>
            <a:endParaRPr lang="en-US" altLang="en-US" sz="2000" dirty="0"/>
          </a:p>
          <a:p>
            <a:pPr marL="0" indent="0">
              <a:buNone/>
            </a:pPr>
            <a:r>
              <a:rPr lang="en-US" altLang="en-US" sz="2000" dirty="0"/>
              <a:t>3. Social Impact: Highlight</a:t>
            </a:r>
            <a:r>
              <a:rPr lang="en-US" altLang="zh-CN" sz="2000" dirty="0"/>
              <a:t>ing</a:t>
            </a:r>
            <a:r>
              <a:rPr lang="en-US" altLang="en-US" sz="2000" dirty="0"/>
              <a:t> </a:t>
            </a:r>
            <a:r>
              <a:rPr lang="en-US" altLang="en-US" sz="2000" dirty="0" err="1"/>
              <a:t>Bluey’s</a:t>
            </a:r>
            <a:r>
              <a:rPr lang="en-US" altLang="en-US" sz="2000" dirty="0"/>
              <a:t> commitment to inclusivity and supporting diverse family narratives. </a:t>
            </a:r>
            <a:endParaRPr lang="en-US" altLang="en-US" sz="2000" dirty="0"/>
          </a:p>
          <a:p>
            <a:pPr marL="0" indent="0">
              <a:buNone/>
            </a:pPr>
            <a:r>
              <a:rPr lang="en-US" altLang="en-US" sz="2000" dirty="0"/>
              <a:t>4. Character Development: Deepen</a:t>
            </a:r>
            <a:r>
              <a:rPr lang="en-US" altLang="zh-CN" sz="2000" dirty="0"/>
              <a:t>ing</a:t>
            </a:r>
            <a:r>
              <a:rPr lang="en-US" altLang="en-US" sz="2000" dirty="0"/>
              <a:t> </a:t>
            </a:r>
            <a:r>
              <a:rPr lang="en-US" altLang="en-US" sz="2000" dirty="0" err="1"/>
              <a:t>Rusty’s</a:t>
            </a:r>
            <a:r>
              <a:rPr lang="en-US" altLang="en-US" sz="2000" dirty="0"/>
              <a:t> storyline with real-world connections and social relevance. </a:t>
            </a:r>
            <a:endParaRPr lang="en-US" altLang="en-US" sz="2000" dirty="0"/>
          </a:p>
          <a:p>
            <a:pPr marL="0" indent="0">
              <a:buNone/>
            </a:pPr>
            <a:r>
              <a:rPr lang="en-US" altLang="en-US" sz="2000" dirty="0"/>
              <a:t>5. Educational Value: Position</a:t>
            </a:r>
            <a:r>
              <a:rPr lang="en-US" altLang="zh-CN" sz="2000" dirty="0"/>
              <a:t>ing</a:t>
            </a:r>
            <a:r>
              <a:rPr lang="en-US" altLang="en-US" sz="2000" dirty="0"/>
              <a:t> Bluey as a platform for promoting empathy and understanding among families.</a:t>
            </a:r>
            <a:endParaRPr lang="en-US" altLang="en-US" sz="2000" dirty="0"/>
          </a:p>
          <a:p>
            <a:pPr marL="0" indent="0">
              <a:buNone/>
            </a:pPr>
            <a:r>
              <a:rPr lang="en-US" altLang="en-US" sz="2000" dirty="0"/>
              <a:t>6. Goodwill: Strengthen</a:t>
            </a:r>
            <a:r>
              <a:rPr lang="en-US" altLang="zh-CN" sz="2000" dirty="0"/>
              <a:t>ing</a:t>
            </a:r>
            <a:r>
              <a:rPr lang="en-US" altLang="en-US" sz="2000" dirty="0"/>
              <a:t> </a:t>
            </a:r>
            <a:r>
              <a:rPr lang="en-US" altLang="en-US" sz="2000" dirty="0" err="1"/>
              <a:t>Bluey’s</a:t>
            </a:r>
            <a:r>
              <a:rPr lang="en-US" altLang="en-US" sz="2000" dirty="0"/>
              <a:t> reputation as a socially responsible and beloved brand.</a:t>
            </a:r>
            <a:endParaRPr lang="en-US" altLang="en-US" sz="20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  <a:alpha val="43000"/>
                    </a:srgbClr>
                  </a:outerShdw>
                </a:effectLst>
              </a:rPr>
              <a:t>F</a:t>
            </a:r>
            <a:r>
              <a:rPr lang="en-US" altLang="zh-CN" dirty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  <a:alpha val="43000"/>
                    </a:srgbClr>
                  </a:outerShdw>
                </a:effectLst>
              </a:rPr>
              <a:t>or</a:t>
            </a:r>
            <a:r>
              <a:rPr lang="zh-CN" altLang="en-US" dirty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  <a:alpha val="43000"/>
                    </a:srgbClr>
                  </a:outerShdw>
                </a:effectLst>
              </a:rPr>
              <a:t> </a:t>
            </a:r>
            <a:r>
              <a:rPr lang="en-US" altLang="zh-CN" dirty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  <a:alpha val="43000"/>
                    </a:srgbClr>
                  </a:outerShdw>
                </a:effectLst>
              </a:rPr>
              <a:t>Bluey</a:t>
            </a:r>
            <a:endParaRPr lang="en-US" altLang="zh-CN" dirty="0"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  <a:alpha val="43000"/>
                  </a:srgbClr>
                </a:outerShdw>
              </a:effectLst>
            </a:endParaRPr>
          </a:p>
        </p:txBody>
      </p:sp>
      <p:sp>
        <p:nvSpPr>
          <p:cNvPr id="4" name="Text Box 3"/>
          <p:cNvSpPr txBox="1"/>
          <p:nvPr/>
        </p:nvSpPr>
        <p:spPr>
          <a:xfrm>
            <a:off x="689610" y="5508625"/>
            <a:ext cx="1081341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altLang="en-US" dirty="0">
              <a:solidFill>
                <a:schemeClr val="accent1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en-US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  <a:alpha val="43000"/>
                    </a:srgbClr>
                  </a:outerShdw>
                </a:effectLst>
                <a:sym typeface="+mn-ea"/>
              </a:rPr>
              <a:t>Who&amp;Why Rusty?</a:t>
            </a:r>
            <a:br>
              <a:rPr lang="en-US" altLang="en-US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  <a:alpha val="43000"/>
                    </a:srgbClr>
                  </a:outerShdw>
                </a:effectLst>
                <a:sym typeface="+mn-ea"/>
              </a:rPr>
            </a:br>
            <a:r>
              <a:rPr lang="en-US" altLang="en-US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  <a:alpha val="43000"/>
                    </a:srgbClr>
                  </a:outerShdw>
                </a:effectLst>
                <a:sym typeface="+mn-ea"/>
              </a:rPr>
              <a:t>-Rusty’s Story and Impact</a:t>
            </a:r>
            <a:endParaRPr lang="en-US" altLang="en-US"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  <a:alpha val="43000"/>
                  </a:srgbClr>
                </a:outerShdw>
              </a:effectLst>
              <a:sym typeface="+mn-ea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4665" y="5323840"/>
            <a:ext cx="10082530" cy="1326515"/>
          </a:xfrm>
        </p:spPr>
        <p:txBody>
          <a:bodyPr>
            <a:normAutofit fontScale="50000"/>
          </a:bodyPr>
          <a:lstStyle/>
          <a:p>
            <a:pPr marL="0" indent="0">
              <a:buNone/>
            </a:pPr>
            <a:endParaRPr lang="en-US" altLang="en-US" b="1" dirty="0"/>
          </a:p>
          <a:p>
            <a:endParaRPr lang="en-US" altLang="en-US" dirty="0"/>
          </a:p>
          <a:p>
            <a:pPr marL="0" indent="0">
              <a:buNone/>
            </a:pPr>
            <a:r>
              <a:rPr lang="en-US" altLang="en-US" dirty="0"/>
              <a:t>Suggested Episodes to Watch:</a:t>
            </a:r>
            <a:r>
              <a:rPr lang="en-US" altLang="en-US" dirty="0">
                <a:solidFill>
                  <a:srgbClr val="92D050"/>
                </a:solidFill>
              </a:rPr>
              <a:t> </a:t>
            </a:r>
            <a:r>
              <a:rPr lang="en-US" altLang="en-US" b="1">
                <a:solidFill>
                  <a:schemeClr val="accent1">
                    <a:lumMod val="75000"/>
                  </a:schemeClr>
                </a:solidFill>
                <a:sym typeface="+mn-ea"/>
              </a:rPr>
              <a:t>S02E16 - Army, S03E47 - Cricket</a:t>
            </a:r>
            <a:endParaRPr lang="en-US" altLang="en-US" b="1">
              <a:solidFill>
                <a:schemeClr val="accent1">
                  <a:lumMod val="75000"/>
                </a:schemeClr>
              </a:solidFill>
            </a:endParaRPr>
          </a:p>
          <a:p>
            <a:pPr marL="0" indent="0">
              <a:buNone/>
            </a:pPr>
            <a:r>
              <a:rPr lang="en-US" altLang="en-US" dirty="0"/>
              <a:t>Detailed Introduction Links </a:t>
            </a:r>
            <a:r>
              <a:rPr lang="en-US" altLang="en-US" dirty="0">
                <a:sym typeface="+mn-ea"/>
              </a:rPr>
              <a:t>for Further Exploration: </a:t>
            </a:r>
            <a:r>
              <a:rPr lang="en-US" altLang="en-US" dirty="0">
                <a:sym typeface="+mn-ea"/>
                <a:hlinkClick r:id="rId1" action="ppaction://hlinkfile"/>
              </a:rPr>
              <a:t>https://www.bluey.tv/characters/rusty/</a:t>
            </a:r>
            <a:endParaRPr lang="en-US" altLang="en-US"/>
          </a:p>
        </p:txBody>
      </p:sp>
      <p:pic>
        <p:nvPicPr>
          <p:cNvPr id="4" name="Picture 3"/>
          <p:cNvPicPr/>
          <p:nvPr/>
        </p:nvPicPr>
        <p:blipFill>
          <a:blip r:embed="rId2"/>
          <a:stretch>
            <a:fillRect/>
          </a:stretch>
        </p:blipFill>
        <p:spPr>
          <a:xfrm flipH="1">
            <a:off x="9013825" y="773430"/>
            <a:ext cx="3178175" cy="4051935"/>
          </a:xfrm>
          <a:prstGeom prst="rect">
            <a:avLst/>
          </a:prstGeom>
        </p:spPr>
      </p:pic>
      <p:sp>
        <p:nvSpPr>
          <p:cNvPr id="5" name="Text Box 4"/>
          <p:cNvSpPr txBox="1"/>
          <p:nvPr/>
        </p:nvSpPr>
        <p:spPr>
          <a:xfrm>
            <a:off x="494665" y="2038985"/>
            <a:ext cx="8716010" cy="259905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0" indent="0">
              <a:buNone/>
            </a:pPr>
            <a:r>
              <a:rPr lang="en-US" altLang="en-US" b="1" dirty="0" err="1">
                <a:sym typeface="+mn-ea"/>
              </a:rPr>
              <a:t>Rusty’s</a:t>
            </a:r>
            <a:r>
              <a:rPr lang="en-US" altLang="en-US" b="1" dirty="0">
                <a:sym typeface="+mn-ea"/>
              </a:rPr>
              <a:t> Introduction:</a:t>
            </a:r>
            <a:endParaRPr lang="en-US" altLang="en-US" b="1" dirty="0"/>
          </a:p>
          <a:p>
            <a:pPr marL="0" indent="0">
              <a:buNone/>
            </a:pPr>
            <a:r>
              <a:rPr lang="en-US" altLang="en-US" dirty="0">
                <a:sym typeface="+mn-ea"/>
              </a:rPr>
              <a:t>Rusty is a young boy with a strong character and a passion for sports. He is the middle child in the family. His father is a soldier and is often away on missions, so Rusty has been influenced by military culture since childhood. He enjoys military-themed games and sharing what he learns. His passion for cricket drives him to practice tirelessly, overcom</a:t>
            </a:r>
            <a:r>
              <a:rPr lang="en-US" altLang="zh-CN" dirty="0">
                <a:sym typeface="+mn-ea"/>
              </a:rPr>
              <a:t>ing</a:t>
            </a:r>
            <a:r>
              <a:rPr lang="en-US" altLang="en-US" dirty="0">
                <a:sym typeface="+mn-ea"/>
              </a:rPr>
              <a:t> challenges like fast bowling, and excel</a:t>
            </a:r>
            <a:r>
              <a:rPr lang="en-US" altLang="zh-CN" dirty="0">
                <a:sym typeface="+mn-ea"/>
              </a:rPr>
              <a:t>ling</a:t>
            </a:r>
            <a:r>
              <a:rPr lang="en-US" altLang="en-US" dirty="0">
                <a:sym typeface="+mn-ea"/>
              </a:rPr>
              <a:t> in sport</a:t>
            </a:r>
            <a:r>
              <a:rPr lang="en-US" altLang="zh-CN" dirty="0">
                <a:sym typeface="+mn-ea"/>
              </a:rPr>
              <a:t>s</a:t>
            </a:r>
            <a:r>
              <a:rPr lang="en-US" altLang="en-US" dirty="0">
                <a:sym typeface="+mn-ea"/>
              </a:rPr>
              <a:t>. Eventually, he becomes a professional cricket</a:t>
            </a:r>
            <a:r>
              <a:rPr lang="zh-CN" altLang="en-US" dirty="0">
                <a:sym typeface="+mn-ea"/>
              </a:rPr>
              <a:t> </a:t>
            </a:r>
            <a:r>
              <a:rPr lang="en-US" altLang="zh-CN" dirty="0">
                <a:sym typeface="+mn-ea"/>
              </a:rPr>
              <a:t>player</a:t>
            </a:r>
            <a:r>
              <a:rPr lang="en-US" altLang="en-US" dirty="0">
                <a:sym typeface="+mn-ea"/>
              </a:rPr>
              <a:t>, representing Australia</a:t>
            </a:r>
            <a:r>
              <a:rPr lang="zh-CN" altLang="en-US" dirty="0">
                <a:sym typeface="+mn-ea"/>
              </a:rPr>
              <a:t> </a:t>
            </a:r>
            <a:r>
              <a:rPr lang="en-US" altLang="zh-CN" dirty="0">
                <a:sym typeface="+mn-ea"/>
              </a:rPr>
              <a:t>national</a:t>
            </a:r>
            <a:r>
              <a:rPr lang="zh-CN" altLang="en-US" dirty="0">
                <a:sym typeface="+mn-ea"/>
              </a:rPr>
              <a:t> </a:t>
            </a:r>
            <a:r>
              <a:rPr lang="en-US" altLang="zh-CN" dirty="0">
                <a:sym typeface="+mn-ea"/>
              </a:rPr>
              <a:t>team</a:t>
            </a:r>
            <a:r>
              <a:rPr lang="en-US" altLang="en-US" dirty="0">
                <a:sym typeface="+mn-ea"/>
              </a:rPr>
              <a:t>. </a:t>
            </a:r>
            <a:r>
              <a:rPr lang="en-US" altLang="en-US" dirty="0" err="1">
                <a:sym typeface="+mn-ea"/>
              </a:rPr>
              <a:t>Rusty’s</a:t>
            </a:r>
            <a:r>
              <a:rPr lang="en-US" altLang="en-US" dirty="0">
                <a:sym typeface="+mn-ea"/>
              </a:rPr>
              <a:t> story is one of resilience, growth, and pursu</a:t>
            </a:r>
            <a:r>
              <a:rPr lang="en-US" altLang="zh-CN" dirty="0">
                <a:sym typeface="+mn-ea"/>
              </a:rPr>
              <a:t>es</a:t>
            </a:r>
            <a:r>
              <a:rPr lang="zh-CN" altLang="en-US" dirty="0">
                <a:sym typeface="+mn-ea"/>
              </a:rPr>
              <a:t> </a:t>
            </a:r>
            <a:r>
              <a:rPr lang="en-US" altLang="zh-CN" dirty="0">
                <a:sym typeface="+mn-ea"/>
              </a:rPr>
              <a:t>of</a:t>
            </a:r>
            <a:r>
              <a:rPr lang="en-US" altLang="en-US" dirty="0">
                <a:sym typeface="+mn-ea"/>
              </a:rPr>
              <a:t> dreams, inspiring those around him.</a:t>
            </a:r>
            <a:endParaRPr lang="en-US" altLang="en-US" dirty="0"/>
          </a:p>
          <a:p>
            <a:endParaRPr lang="en-US" dirty="0"/>
          </a:p>
        </p:txBody>
      </p:sp>
      <p:sp>
        <p:nvSpPr>
          <p:cNvPr id="6" name="Text Box 5"/>
          <p:cNvSpPr txBox="1"/>
          <p:nvPr/>
        </p:nvSpPr>
        <p:spPr>
          <a:xfrm>
            <a:off x="494665" y="4518660"/>
            <a:ext cx="9333230" cy="1476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>
              <a:buNone/>
            </a:pPr>
            <a:r>
              <a:rPr lang="en-US" altLang="en-US" b="1" dirty="0">
                <a:sym typeface="+mn-ea"/>
              </a:rPr>
              <a:t>Key Points:</a:t>
            </a:r>
            <a:endParaRPr lang="en-US" altLang="en-US" dirty="0"/>
          </a:p>
          <a:p>
            <a:r>
              <a:rPr lang="en-US" altLang="zh-CN" dirty="0">
                <a:sym typeface="+mn-ea"/>
              </a:rPr>
              <a:t>M</a:t>
            </a:r>
            <a:r>
              <a:rPr lang="en-US" altLang="en-US" dirty="0">
                <a:sym typeface="+mn-ea"/>
              </a:rPr>
              <a:t>ilitary</a:t>
            </a:r>
            <a:r>
              <a:rPr lang="zh-CN" altLang="en-US" dirty="0">
                <a:sym typeface="+mn-ea"/>
              </a:rPr>
              <a:t> </a:t>
            </a:r>
            <a:r>
              <a:rPr lang="en-US" altLang="zh-CN" dirty="0">
                <a:sym typeface="+mn-ea"/>
              </a:rPr>
              <a:t>family</a:t>
            </a:r>
            <a:r>
              <a:rPr lang="en-US" altLang="en-US" dirty="0">
                <a:sym typeface="+mn-ea"/>
              </a:rPr>
              <a:t> background mirrors the experiences of children </a:t>
            </a:r>
            <a:r>
              <a:rPr lang="en-US" altLang="zh-CN" dirty="0">
                <a:sym typeface="+mn-ea"/>
              </a:rPr>
              <a:t>that</a:t>
            </a:r>
            <a:r>
              <a:rPr lang="zh-CN" altLang="en-US" dirty="0">
                <a:sym typeface="+mn-ea"/>
              </a:rPr>
              <a:t> </a:t>
            </a:r>
            <a:r>
              <a:rPr lang="en-US" altLang="en-US" dirty="0">
                <a:sym typeface="+mn-ea"/>
              </a:rPr>
              <a:t>we support.</a:t>
            </a:r>
            <a:endParaRPr lang="en-US" altLang="en-US" dirty="0"/>
          </a:p>
          <a:p>
            <a:r>
              <a:rPr lang="en-US" altLang="en-US" dirty="0">
                <a:sym typeface="+mn-ea"/>
              </a:rPr>
              <a:t>Emotional connection: </a:t>
            </a:r>
            <a:r>
              <a:rPr lang="en-US" altLang="en-US" dirty="0" err="1">
                <a:sym typeface="+mn-ea"/>
              </a:rPr>
              <a:t>Rusty’s</a:t>
            </a:r>
            <a:r>
              <a:rPr lang="en-US" altLang="en-US" dirty="0">
                <a:sym typeface="+mn-ea"/>
              </a:rPr>
              <a:t> story inspires resilience and creativity.</a:t>
            </a:r>
            <a:endParaRPr lang="en-US" altLang="en-US" dirty="0"/>
          </a:p>
          <a:p>
            <a:r>
              <a:rPr lang="en-US" altLang="en-US" dirty="0" err="1">
                <a:sym typeface="+mn-ea"/>
              </a:rPr>
              <a:t>Bluey’s</a:t>
            </a:r>
            <a:r>
              <a:rPr lang="en-US" altLang="en-US" dirty="0">
                <a:sym typeface="+mn-ea"/>
              </a:rPr>
              <a:t> popularity ensures wide reach and engagement.</a:t>
            </a:r>
            <a:endParaRPr lang="en-US" altLang="en-US" dirty="0"/>
          </a:p>
          <a:p>
            <a:endParaRPr lang="en-US" dirty="0"/>
          </a:p>
        </p:txBody>
      </p:sp>
      <p:sp>
        <p:nvSpPr>
          <p:cNvPr id="7" name="Text Box 6"/>
          <p:cNvSpPr txBox="1"/>
          <p:nvPr/>
        </p:nvSpPr>
        <p:spPr>
          <a:xfrm>
            <a:off x="494665" y="1584325"/>
            <a:ext cx="823023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en-US">
                <a:sym typeface="+mn-ea"/>
              </a:rPr>
              <a:t>Rusty, a military child from Bluey, aligns strongly with our mission.</a:t>
            </a:r>
            <a:endParaRPr lang="en-US" altLang="en-US"/>
          </a:p>
          <a:p>
            <a:endParaRPr lang="en-US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val 12"/>
          <p:cNvSpPr/>
          <p:nvPr/>
        </p:nvSpPr>
        <p:spPr>
          <a:xfrm>
            <a:off x="2553970" y="5454650"/>
            <a:ext cx="4064000" cy="1207770"/>
          </a:xfrm>
          <a:prstGeom prst="ellipse">
            <a:avLst/>
          </a:prstGeom>
          <a:solidFill>
            <a:srgbClr val="FCEACD"/>
          </a:solidFill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7774305" y="1467485"/>
            <a:ext cx="4115435" cy="1894840"/>
          </a:xfrm>
          <a:prstGeom prst="ellipse">
            <a:avLst/>
          </a:prstGeom>
          <a:solidFill>
            <a:srgbClr val="FCEACD"/>
          </a:solidFill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7100570" y="4994910"/>
            <a:ext cx="4622800" cy="1666240"/>
          </a:xfrm>
          <a:prstGeom prst="ellipse">
            <a:avLst/>
          </a:prstGeom>
          <a:solidFill>
            <a:srgbClr val="FCEACD"/>
          </a:solidFill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4218940"/>
            <a:ext cx="3886200" cy="1466850"/>
          </a:xfrm>
          <a:prstGeom prst="ellipse">
            <a:avLst/>
          </a:prstGeom>
          <a:solidFill>
            <a:srgbClr val="FCEACD"/>
          </a:solidFill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167640" y="2186940"/>
            <a:ext cx="4707890" cy="1666240"/>
          </a:xfrm>
          <a:prstGeom prst="ellipse">
            <a:avLst/>
          </a:prstGeom>
          <a:solidFill>
            <a:srgbClr val="FCEACD"/>
          </a:solidFill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en-US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  <a:alpha val="43000"/>
                    </a:srgbClr>
                  </a:outerShdw>
                </a:effectLst>
                <a:sym typeface="+mn-ea"/>
              </a:rPr>
              <a:t>Collaboration Concept</a:t>
            </a:r>
            <a:endParaRPr lang="en-US" altLang="en-US"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  <a:alpha val="43000"/>
                  </a:srgbClr>
                </a:outerShdw>
              </a:effectLst>
              <a:sym typeface="+mn-ea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80385" y="5775960"/>
            <a:ext cx="3117850" cy="565785"/>
          </a:xfrm>
        </p:spPr>
        <p:txBody>
          <a:bodyPr>
            <a:normAutofit fontScale="90000"/>
          </a:bodyPr>
          <a:lstStyle/>
          <a:p>
            <a:pPr marL="0" indent="0">
              <a:buNone/>
            </a:pPr>
            <a:r>
              <a:rPr lang="en-US" altLang="en-US" dirty="0"/>
              <a:t>More to be added...</a:t>
            </a:r>
            <a:endParaRPr lang="en-US" altLang="en-US" dirty="0"/>
          </a:p>
        </p:txBody>
      </p:sp>
      <p:pic>
        <p:nvPicPr>
          <p:cNvPr id="7" name="Picture 6"/>
          <p:cNvPicPr/>
          <p:nvPr/>
        </p:nvPicPr>
        <p:blipFill>
          <a:blip r:embed="rId1"/>
          <a:stretch>
            <a:fillRect/>
          </a:stretch>
        </p:blipFill>
        <p:spPr>
          <a:xfrm>
            <a:off x="4913630" y="2152015"/>
            <a:ext cx="2822575" cy="2842895"/>
          </a:xfrm>
          <a:prstGeom prst="rect">
            <a:avLst/>
          </a:prstGeom>
        </p:spPr>
      </p:pic>
      <p:sp>
        <p:nvSpPr>
          <p:cNvPr id="4" name="Text Box 3"/>
          <p:cNvSpPr txBox="1"/>
          <p:nvPr/>
        </p:nvSpPr>
        <p:spPr>
          <a:xfrm>
            <a:off x="420370" y="2632075"/>
            <a:ext cx="4455160" cy="10147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en-US" sz="2000" dirty="0">
                <a:sym typeface="+mn-ea"/>
              </a:rPr>
              <a:t>Designating Rusty as the virtual ambassador for Military Child Month.</a:t>
            </a:r>
            <a:endParaRPr lang="en-US" altLang="en-US" sz="2000" dirty="0"/>
          </a:p>
          <a:p>
            <a:endParaRPr lang="en-US" altLang="en-US" sz="2000" dirty="0"/>
          </a:p>
        </p:txBody>
      </p:sp>
      <p:sp>
        <p:nvSpPr>
          <p:cNvPr id="5" name="Text Box 4"/>
          <p:cNvSpPr txBox="1"/>
          <p:nvPr/>
        </p:nvSpPr>
        <p:spPr>
          <a:xfrm>
            <a:off x="7464425" y="5422900"/>
            <a:ext cx="4064000" cy="79057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altLang="en-US" sz="2000" dirty="0">
                <a:sym typeface="+mn-ea"/>
              </a:rPr>
              <a:t>Joint art or creative competitions themed around Rusty.</a:t>
            </a:r>
            <a:endParaRPr lang="en-US" altLang="en-US" sz="2000" dirty="0"/>
          </a:p>
          <a:p>
            <a:endParaRPr lang="en-US" altLang="en-US" sz="2000" dirty="0"/>
          </a:p>
        </p:txBody>
      </p:sp>
      <p:sp>
        <p:nvSpPr>
          <p:cNvPr id="6" name="Text Box 5"/>
          <p:cNvSpPr txBox="1"/>
          <p:nvPr/>
        </p:nvSpPr>
        <p:spPr>
          <a:xfrm>
            <a:off x="458470" y="4607560"/>
            <a:ext cx="3417570" cy="10147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en-US" sz="2000" dirty="0">
                <a:sym typeface="+mn-ea"/>
              </a:rPr>
              <a:t>Co-branded educational resources or workshops.</a:t>
            </a:r>
            <a:endParaRPr lang="en-US" altLang="en-US" sz="2000" dirty="0"/>
          </a:p>
          <a:p>
            <a:endParaRPr lang="en-US" altLang="en-US" sz="2000" dirty="0"/>
          </a:p>
        </p:txBody>
      </p:sp>
      <p:sp>
        <p:nvSpPr>
          <p:cNvPr id="8" name="Text Box 7"/>
          <p:cNvSpPr txBox="1"/>
          <p:nvPr/>
        </p:nvSpPr>
        <p:spPr>
          <a:xfrm>
            <a:off x="8260715" y="1913890"/>
            <a:ext cx="3629025" cy="13220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en-US" sz="2000" dirty="0">
                <a:sym typeface="+mn-ea"/>
              </a:rPr>
              <a:t>Social media campaigns sharing stories of military children.</a:t>
            </a:r>
            <a:endParaRPr lang="en-US" altLang="en-US" sz="2000" dirty="0"/>
          </a:p>
          <a:p>
            <a:endParaRPr lang="en-US" altLang="en-US" sz="2000" dirty="0"/>
          </a:p>
        </p:txBody>
      </p:sp>
      <p:cxnSp>
        <p:nvCxnSpPr>
          <p:cNvPr id="15" name="Straight Connector 14"/>
          <p:cNvCxnSpPr>
            <a:stCxn id="9" idx="5"/>
            <a:endCxn id="7" idx="1"/>
          </p:cNvCxnSpPr>
          <p:nvPr/>
        </p:nvCxnSpPr>
        <p:spPr>
          <a:xfrm flipV="1">
            <a:off x="4185920" y="3573780"/>
            <a:ext cx="727710" cy="35560"/>
          </a:xfrm>
          <a:prstGeom prst="line">
            <a:avLst/>
          </a:prstGeom>
          <a:ln w="28575"/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cxnSp>
        <p:nvCxnSpPr>
          <p:cNvPr id="18" name="Straight Connector 17"/>
          <p:cNvCxnSpPr>
            <a:stCxn id="10" idx="7"/>
          </p:cNvCxnSpPr>
          <p:nvPr/>
        </p:nvCxnSpPr>
        <p:spPr>
          <a:xfrm flipV="1">
            <a:off x="3317240" y="4065905"/>
            <a:ext cx="1709420" cy="367665"/>
          </a:xfrm>
          <a:prstGeom prst="line">
            <a:avLst/>
          </a:prstGeom>
          <a:ln w="25400"/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 flipV="1">
            <a:off x="7464425" y="4304030"/>
            <a:ext cx="1781175" cy="690880"/>
          </a:xfrm>
          <a:prstGeom prst="line">
            <a:avLst/>
          </a:prstGeom>
          <a:ln w="25400"/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cxnSp>
        <p:nvCxnSpPr>
          <p:cNvPr id="20" name="Straight Connector 19"/>
          <p:cNvCxnSpPr>
            <a:stCxn id="7" idx="3"/>
            <a:endCxn id="12" idx="4"/>
          </p:cNvCxnSpPr>
          <p:nvPr/>
        </p:nvCxnSpPr>
        <p:spPr>
          <a:xfrm flipV="1">
            <a:off x="7736205" y="3362325"/>
            <a:ext cx="2096135" cy="211455"/>
          </a:xfrm>
          <a:prstGeom prst="line">
            <a:avLst/>
          </a:prstGeom>
          <a:ln w="28575"/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5145405" y="4729480"/>
            <a:ext cx="397510" cy="798830"/>
          </a:xfrm>
          <a:prstGeom prst="line">
            <a:avLst/>
          </a:prstGeom>
          <a:ln w="28575"/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pic>
        <p:nvPicPr>
          <p:cNvPr id="22" name="Picture 21" descr="Screenshot 2025-01-10 at 14.56.0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8470" y="737235"/>
            <a:ext cx="1904365" cy="189484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ounded Rectangle 21"/>
          <p:cNvSpPr/>
          <p:nvPr/>
        </p:nvSpPr>
        <p:spPr>
          <a:xfrm>
            <a:off x="7994015" y="1396365"/>
            <a:ext cx="3918585" cy="2178050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ounded Rectangle 22"/>
          <p:cNvSpPr/>
          <p:nvPr/>
        </p:nvSpPr>
        <p:spPr>
          <a:xfrm>
            <a:off x="7891780" y="5219065"/>
            <a:ext cx="3416935" cy="790575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ounded Rectangle 16"/>
          <p:cNvSpPr/>
          <p:nvPr/>
        </p:nvSpPr>
        <p:spPr>
          <a:xfrm>
            <a:off x="1057275" y="5238750"/>
            <a:ext cx="3918585" cy="1156970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ounded Rectangle 15"/>
          <p:cNvSpPr/>
          <p:nvPr/>
        </p:nvSpPr>
        <p:spPr>
          <a:xfrm>
            <a:off x="196215" y="3546475"/>
            <a:ext cx="3679825" cy="1207770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ounded Rectangle 13"/>
          <p:cNvSpPr/>
          <p:nvPr/>
        </p:nvSpPr>
        <p:spPr>
          <a:xfrm>
            <a:off x="229870" y="1446530"/>
            <a:ext cx="3994150" cy="1718310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  <a:alpha val="43000"/>
                    </a:srgbClr>
                  </a:outerShdw>
                </a:effectLst>
                <a:sym typeface="+mn-ea"/>
              </a:rPr>
              <a:t>Long-term Benefits and opportunities</a:t>
            </a:r>
            <a:endParaRPr lang="en-US" altLang="en-US"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  <a:alpha val="43000"/>
                  </a:srgbClr>
                </a:outerShdw>
              </a:effectLst>
              <a:sym typeface="+mn-ea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164195" y="5340985"/>
            <a:ext cx="2999105" cy="565785"/>
          </a:xfrm>
        </p:spPr>
        <p:txBody>
          <a:bodyPr>
            <a:normAutofit fontScale="90000"/>
          </a:bodyPr>
          <a:lstStyle/>
          <a:p>
            <a:pPr marL="0" indent="0">
              <a:buNone/>
            </a:pPr>
            <a:r>
              <a:rPr lang="en-US" altLang="en-US" dirty="0"/>
              <a:t>More to be added...</a:t>
            </a:r>
            <a:endParaRPr lang="en-US" altLang="en-US" dirty="0"/>
          </a:p>
        </p:txBody>
      </p:sp>
      <p:pic>
        <p:nvPicPr>
          <p:cNvPr id="7" name="Picture 6"/>
          <p:cNvPicPr/>
          <p:nvPr/>
        </p:nvPicPr>
        <p:blipFill>
          <a:blip r:embed="rId1"/>
          <a:stretch>
            <a:fillRect/>
          </a:stretch>
        </p:blipFill>
        <p:spPr>
          <a:xfrm>
            <a:off x="4913630" y="2152015"/>
            <a:ext cx="2822575" cy="2842895"/>
          </a:xfrm>
          <a:prstGeom prst="rect">
            <a:avLst/>
          </a:prstGeom>
        </p:spPr>
      </p:pic>
      <p:sp>
        <p:nvSpPr>
          <p:cNvPr id="5" name="Text Box 4"/>
          <p:cNvSpPr txBox="1"/>
          <p:nvPr/>
        </p:nvSpPr>
        <p:spPr>
          <a:xfrm>
            <a:off x="1316990" y="5457190"/>
            <a:ext cx="4064000" cy="79057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0" indent="0">
              <a:buNone/>
            </a:pPr>
            <a:r>
              <a:rPr lang="en-US" altLang="zh-CN" sz="2000" dirty="0">
                <a:sym typeface="+mn-ea"/>
              </a:rPr>
              <a:t>Enhancing</a:t>
            </a:r>
            <a:r>
              <a:rPr lang="zh-CN" altLang="en-US" sz="2000" dirty="0">
                <a:sym typeface="+mn-ea"/>
              </a:rPr>
              <a:t> </a:t>
            </a:r>
            <a:r>
              <a:rPr lang="en-US" altLang="zh-CN" sz="2000" dirty="0">
                <a:sym typeface="+mn-ea"/>
              </a:rPr>
              <a:t>the</a:t>
            </a:r>
            <a:r>
              <a:rPr lang="zh-CN" altLang="en-US" sz="2000" dirty="0">
                <a:sym typeface="+mn-ea"/>
              </a:rPr>
              <a:t> </a:t>
            </a:r>
            <a:r>
              <a:rPr lang="en-US" altLang="zh-CN" sz="2000" dirty="0">
                <a:sym typeface="+mn-ea"/>
              </a:rPr>
              <a:t>social-media</a:t>
            </a:r>
            <a:r>
              <a:rPr lang="zh-CN" altLang="en-US" sz="2000" dirty="0">
                <a:sym typeface="+mn-ea"/>
              </a:rPr>
              <a:t> </a:t>
            </a:r>
            <a:r>
              <a:rPr lang="en-US" altLang="zh-CN" sz="2000" dirty="0">
                <a:sym typeface="+mn-ea"/>
              </a:rPr>
              <a:t>outreach</a:t>
            </a:r>
            <a:r>
              <a:rPr lang="zh-CN" altLang="en-US" sz="2000" dirty="0">
                <a:sym typeface="+mn-ea"/>
              </a:rPr>
              <a:t> </a:t>
            </a:r>
            <a:r>
              <a:rPr lang="en-US" altLang="zh-CN" sz="2000" dirty="0">
                <a:sym typeface="+mn-ea"/>
              </a:rPr>
              <a:t>and</a:t>
            </a:r>
            <a:r>
              <a:rPr lang="zh-CN" altLang="en-US" sz="2000" dirty="0">
                <a:sym typeface="+mn-ea"/>
              </a:rPr>
              <a:t> </a:t>
            </a:r>
            <a:r>
              <a:rPr lang="en-US" altLang="zh-CN" sz="2000" dirty="0">
                <a:sym typeface="+mn-ea"/>
              </a:rPr>
              <a:t>effectiveness.</a:t>
            </a:r>
            <a:r>
              <a:rPr lang="zh-CN" altLang="en-US" sz="2000" dirty="0">
                <a:sym typeface="+mn-ea"/>
              </a:rPr>
              <a:t> </a:t>
            </a:r>
            <a:endParaRPr lang="en-US" altLang="zh-CN" sz="2000" dirty="0"/>
          </a:p>
          <a:p>
            <a:pPr marL="0" indent="0">
              <a:buNone/>
            </a:pPr>
            <a:endParaRPr lang="en-US" altLang="en-US" sz="2000" dirty="0"/>
          </a:p>
        </p:txBody>
      </p:sp>
      <p:sp>
        <p:nvSpPr>
          <p:cNvPr id="6" name="Text Box 5"/>
          <p:cNvSpPr txBox="1"/>
          <p:nvPr/>
        </p:nvSpPr>
        <p:spPr>
          <a:xfrm>
            <a:off x="373380" y="3785870"/>
            <a:ext cx="3417570" cy="73787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altLang="zh-CN" sz="2000" dirty="0">
                <a:sym typeface="+mn-ea"/>
              </a:rPr>
              <a:t>Setting</a:t>
            </a:r>
            <a:r>
              <a:rPr lang="zh-CN" altLang="en-US" sz="2000" dirty="0">
                <a:sym typeface="+mn-ea"/>
              </a:rPr>
              <a:t> </a:t>
            </a:r>
            <a:r>
              <a:rPr lang="en-US" altLang="zh-CN" sz="2000" dirty="0">
                <a:sym typeface="+mn-ea"/>
              </a:rPr>
              <a:t>examples</a:t>
            </a:r>
            <a:r>
              <a:rPr lang="zh-CN" altLang="en-US" sz="2000" dirty="0">
                <a:sym typeface="+mn-ea"/>
              </a:rPr>
              <a:t> </a:t>
            </a:r>
            <a:r>
              <a:rPr lang="en-US" altLang="zh-CN" sz="2000" dirty="0">
                <a:sym typeface="+mn-ea"/>
              </a:rPr>
              <a:t>for</a:t>
            </a:r>
            <a:r>
              <a:rPr lang="zh-CN" altLang="en-US" sz="2000" dirty="0">
                <a:sym typeface="+mn-ea"/>
              </a:rPr>
              <a:t> </a:t>
            </a:r>
            <a:r>
              <a:rPr lang="en-US" altLang="zh-CN" sz="2000" dirty="0">
                <a:sym typeface="+mn-ea"/>
              </a:rPr>
              <a:t>future</a:t>
            </a:r>
            <a:r>
              <a:rPr lang="zh-CN" altLang="en-US" sz="2000" dirty="0">
                <a:sym typeface="+mn-ea"/>
              </a:rPr>
              <a:t> </a:t>
            </a:r>
            <a:r>
              <a:rPr lang="en-US" altLang="zh-CN" sz="2000" dirty="0">
                <a:sym typeface="+mn-ea"/>
              </a:rPr>
              <a:t>international</a:t>
            </a:r>
            <a:r>
              <a:rPr lang="zh-CN" altLang="en-US" sz="2000" dirty="0">
                <a:sym typeface="+mn-ea"/>
              </a:rPr>
              <a:t> </a:t>
            </a:r>
            <a:r>
              <a:rPr lang="en-US" altLang="zh-CN" sz="2000" dirty="0">
                <a:sym typeface="+mn-ea"/>
              </a:rPr>
              <a:t>collaboration.</a:t>
            </a:r>
            <a:endParaRPr lang="en-US" altLang="zh-CN" sz="2000" dirty="0"/>
          </a:p>
          <a:p>
            <a:endParaRPr lang="en-US" altLang="en-US" sz="2000" dirty="0"/>
          </a:p>
        </p:txBody>
      </p:sp>
      <p:sp>
        <p:nvSpPr>
          <p:cNvPr id="8" name="Text Box 7"/>
          <p:cNvSpPr txBox="1"/>
          <p:nvPr/>
        </p:nvSpPr>
        <p:spPr>
          <a:xfrm>
            <a:off x="412750" y="1628775"/>
            <a:ext cx="3811270" cy="157988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0" indent="0">
              <a:buNone/>
            </a:pPr>
            <a:r>
              <a:rPr lang="en-US" altLang="zh-CN" sz="2000" dirty="0">
                <a:sym typeface="+mn-ea"/>
              </a:rPr>
              <a:t>Testing</a:t>
            </a:r>
            <a:r>
              <a:rPr lang="zh-CN" altLang="en-US" sz="2000" dirty="0">
                <a:sym typeface="+mn-ea"/>
              </a:rPr>
              <a:t> </a:t>
            </a:r>
            <a:r>
              <a:rPr lang="en-US" altLang="zh-CN" sz="2000" dirty="0">
                <a:sym typeface="+mn-ea"/>
              </a:rPr>
              <a:t>our</a:t>
            </a:r>
            <a:r>
              <a:rPr lang="zh-CN" altLang="en-US" sz="2000" dirty="0">
                <a:sym typeface="+mn-ea"/>
              </a:rPr>
              <a:t> </a:t>
            </a:r>
            <a:r>
              <a:rPr lang="en-US" altLang="zh-CN" sz="2000" dirty="0">
                <a:sym typeface="+mn-ea"/>
              </a:rPr>
              <a:t>ability</a:t>
            </a:r>
            <a:r>
              <a:rPr lang="zh-CN" altLang="en-US" sz="2000" dirty="0">
                <a:sym typeface="+mn-ea"/>
              </a:rPr>
              <a:t> </a:t>
            </a:r>
            <a:r>
              <a:rPr lang="en-US" altLang="zh-CN" sz="2000" dirty="0">
                <a:sym typeface="+mn-ea"/>
              </a:rPr>
              <a:t>to</a:t>
            </a:r>
            <a:r>
              <a:rPr lang="zh-CN" altLang="en-US" sz="2000" dirty="0">
                <a:sym typeface="+mn-ea"/>
              </a:rPr>
              <a:t> </a:t>
            </a:r>
            <a:r>
              <a:rPr lang="en-US" altLang="zh-CN" sz="2000" dirty="0">
                <a:sym typeface="+mn-ea"/>
              </a:rPr>
              <a:t>set</a:t>
            </a:r>
            <a:r>
              <a:rPr lang="zh-CN" altLang="en-US" sz="2000" dirty="0">
                <a:sym typeface="+mn-ea"/>
              </a:rPr>
              <a:t> </a:t>
            </a:r>
            <a:r>
              <a:rPr lang="en-US" altLang="zh-CN" sz="2000" dirty="0">
                <a:sym typeface="+mn-ea"/>
              </a:rPr>
              <a:t>up</a:t>
            </a:r>
            <a:r>
              <a:rPr lang="zh-CN" altLang="en-US" sz="2000" dirty="0">
                <a:sym typeface="+mn-ea"/>
              </a:rPr>
              <a:t> </a:t>
            </a:r>
            <a:r>
              <a:rPr lang="en-US" altLang="zh-CN" sz="2000" dirty="0">
                <a:sym typeface="+mn-ea"/>
              </a:rPr>
              <a:t>larger-scaled</a:t>
            </a:r>
            <a:r>
              <a:rPr lang="zh-CN" altLang="en-US" sz="2000" dirty="0">
                <a:sym typeface="+mn-ea"/>
              </a:rPr>
              <a:t> </a:t>
            </a:r>
            <a:r>
              <a:rPr lang="en-US" altLang="zh-CN" sz="2000" dirty="0">
                <a:sym typeface="+mn-ea"/>
              </a:rPr>
              <a:t>collaboration</a:t>
            </a:r>
            <a:r>
              <a:rPr lang="zh-CN" altLang="en-US" sz="2000" dirty="0">
                <a:sym typeface="+mn-ea"/>
              </a:rPr>
              <a:t> </a:t>
            </a:r>
            <a:r>
              <a:rPr lang="en-US" altLang="zh-CN" sz="2000" dirty="0">
                <a:sym typeface="+mn-ea"/>
              </a:rPr>
              <a:t>and</a:t>
            </a:r>
            <a:r>
              <a:rPr lang="zh-CN" altLang="en-US" sz="2000" dirty="0">
                <a:sym typeface="+mn-ea"/>
              </a:rPr>
              <a:t> </a:t>
            </a:r>
            <a:r>
              <a:rPr lang="en-US" altLang="zh-CN" sz="2000" dirty="0">
                <a:sym typeface="+mn-ea"/>
              </a:rPr>
              <a:t>activities.</a:t>
            </a:r>
            <a:r>
              <a:rPr lang="zh-CN" altLang="en-US" sz="2000" dirty="0">
                <a:sym typeface="+mn-ea"/>
              </a:rPr>
              <a:t> </a:t>
            </a:r>
            <a:r>
              <a:rPr lang="en-US" altLang="zh-CN" sz="2000" dirty="0">
                <a:sym typeface="+mn-ea"/>
              </a:rPr>
              <a:t>Enriching</a:t>
            </a:r>
            <a:r>
              <a:rPr lang="zh-CN" altLang="en-US" sz="2000" dirty="0">
                <a:sym typeface="+mn-ea"/>
              </a:rPr>
              <a:t> </a:t>
            </a:r>
            <a:r>
              <a:rPr lang="en-US" altLang="zh-CN" sz="2000" dirty="0">
                <a:sym typeface="+mn-ea"/>
              </a:rPr>
              <a:t>our</a:t>
            </a:r>
            <a:r>
              <a:rPr lang="zh-CN" altLang="en-US" sz="2000" dirty="0">
                <a:sym typeface="+mn-ea"/>
              </a:rPr>
              <a:t> </a:t>
            </a:r>
            <a:r>
              <a:rPr lang="en-US" altLang="zh-CN" sz="2000" dirty="0">
                <a:sym typeface="+mn-ea"/>
              </a:rPr>
              <a:t>activities</a:t>
            </a:r>
            <a:r>
              <a:rPr lang="zh-CN" altLang="en-US" sz="2000" dirty="0">
                <a:sym typeface="+mn-ea"/>
              </a:rPr>
              <a:t> </a:t>
            </a:r>
            <a:r>
              <a:rPr lang="en-US" altLang="zh-CN" sz="2000" dirty="0">
                <a:sym typeface="+mn-ea"/>
              </a:rPr>
              <a:t>type.</a:t>
            </a:r>
            <a:endParaRPr lang="en-US" altLang="zh-CN" sz="2000" dirty="0"/>
          </a:p>
          <a:p>
            <a:pPr marL="0" indent="0">
              <a:buNone/>
            </a:pPr>
            <a:endParaRPr lang="en-US" altLang="zh-CN" sz="2000" dirty="0"/>
          </a:p>
          <a:p>
            <a:endParaRPr lang="en-US" altLang="en-US" sz="2000" dirty="0"/>
          </a:p>
        </p:txBody>
      </p:sp>
      <p:cxnSp>
        <p:nvCxnSpPr>
          <p:cNvPr id="15" name="Straight Connector 14"/>
          <p:cNvCxnSpPr>
            <a:stCxn id="8" idx="3"/>
          </p:cNvCxnSpPr>
          <p:nvPr/>
        </p:nvCxnSpPr>
        <p:spPr>
          <a:xfrm>
            <a:off x="4224020" y="2418715"/>
            <a:ext cx="876935" cy="471170"/>
          </a:xfrm>
          <a:prstGeom prst="line">
            <a:avLst/>
          </a:prstGeom>
          <a:ln w="28575"/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cxnSp>
        <p:nvCxnSpPr>
          <p:cNvPr id="18" name="Straight Connector 17"/>
          <p:cNvCxnSpPr>
            <a:endCxn id="7" idx="1"/>
          </p:cNvCxnSpPr>
          <p:nvPr/>
        </p:nvCxnSpPr>
        <p:spPr>
          <a:xfrm flipV="1">
            <a:off x="3890010" y="3573780"/>
            <a:ext cx="1023620" cy="254000"/>
          </a:xfrm>
          <a:prstGeom prst="line">
            <a:avLst/>
          </a:prstGeom>
          <a:ln w="25400"/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V="1">
            <a:off x="4229735" y="4500880"/>
            <a:ext cx="1078865" cy="738505"/>
          </a:xfrm>
          <a:prstGeom prst="line">
            <a:avLst/>
          </a:prstGeom>
          <a:ln w="25400"/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cxnSp>
        <p:nvCxnSpPr>
          <p:cNvPr id="20" name="Straight Connector 19"/>
          <p:cNvCxnSpPr>
            <a:endCxn id="22" idx="1"/>
          </p:cNvCxnSpPr>
          <p:nvPr/>
        </p:nvCxnSpPr>
        <p:spPr>
          <a:xfrm flipV="1">
            <a:off x="7528560" y="2485390"/>
            <a:ext cx="465455" cy="441325"/>
          </a:xfrm>
          <a:prstGeom prst="line">
            <a:avLst/>
          </a:prstGeom>
          <a:ln w="28575"/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cxnSp>
        <p:nvCxnSpPr>
          <p:cNvPr id="21" name="Straight Connector 20"/>
          <p:cNvCxnSpPr>
            <a:endCxn id="23" idx="0"/>
          </p:cNvCxnSpPr>
          <p:nvPr/>
        </p:nvCxnSpPr>
        <p:spPr>
          <a:xfrm>
            <a:off x="7435215" y="4298315"/>
            <a:ext cx="2165350" cy="920750"/>
          </a:xfrm>
          <a:prstGeom prst="line">
            <a:avLst/>
          </a:prstGeom>
          <a:ln w="28575"/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sp>
        <p:nvSpPr>
          <p:cNvPr id="25" name="Text Box 24"/>
          <p:cNvSpPr txBox="1"/>
          <p:nvPr/>
        </p:nvSpPr>
        <p:spPr>
          <a:xfrm>
            <a:off x="8109585" y="1686560"/>
            <a:ext cx="3918585" cy="16300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>
              <a:buNone/>
            </a:pPr>
            <a:r>
              <a:rPr lang="en-US" altLang="zh-CN" sz="2000" dirty="0">
                <a:sym typeface="+mn-ea"/>
              </a:rPr>
              <a:t>Future</a:t>
            </a:r>
            <a:r>
              <a:rPr lang="zh-CN" altLang="en-US" sz="2000" dirty="0">
                <a:sym typeface="+mn-ea"/>
              </a:rPr>
              <a:t> </a:t>
            </a:r>
            <a:r>
              <a:rPr lang="en-US" altLang="zh-CN" sz="2000" dirty="0">
                <a:sym typeface="+mn-ea"/>
              </a:rPr>
              <a:t>workshop,</a:t>
            </a:r>
            <a:r>
              <a:rPr lang="zh-CN" altLang="en-US" sz="2000" dirty="0">
                <a:sym typeface="+mn-ea"/>
              </a:rPr>
              <a:t> </a:t>
            </a:r>
            <a:r>
              <a:rPr lang="en-US" altLang="zh-CN" sz="2000" dirty="0">
                <a:sym typeface="+mn-ea"/>
              </a:rPr>
              <a:t>activity</a:t>
            </a:r>
            <a:r>
              <a:rPr lang="zh-CN" altLang="en-US" sz="2000" dirty="0">
                <a:sym typeface="+mn-ea"/>
              </a:rPr>
              <a:t> </a:t>
            </a:r>
            <a:r>
              <a:rPr lang="en-US" altLang="zh-CN" sz="2000" dirty="0">
                <a:sym typeface="+mn-ea"/>
              </a:rPr>
              <a:t>and</a:t>
            </a:r>
            <a:r>
              <a:rPr lang="zh-CN" altLang="en-US" sz="2000" dirty="0">
                <a:sym typeface="+mn-ea"/>
              </a:rPr>
              <a:t> </a:t>
            </a:r>
            <a:r>
              <a:rPr lang="en-US" altLang="zh-CN" sz="2000" dirty="0">
                <a:sym typeface="+mn-ea"/>
              </a:rPr>
              <a:t>opportunities</a:t>
            </a:r>
            <a:r>
              <a:rPr lang="zh-CN" altLang="en-US" sz="2000" dirty="0">
                <a:sym typeface="+mn-ea"/>
              </a:rPr>
              <a:t> </a:t>
            </a:r>
            <a:r>
              <a:rPr lang="en-US" altLang="zh-CN" sz="2000" dirty="0">
                <a:sym typeface="+mn-ea"/>
              </a:rPr>
              <a:t>in</a:t>
            </a:r>
            <a:r>
              <a:rPr lang="zh-CN" altLang="en-US" sz="2000" dirty="0">
                <a:sym typeface="+mn-ea"/>
              </a:rPr>
              <a:t> </a:t>
            </a:r>
            <a:r>
              <a:rPr lang="en-US" altLang="zh-CN" sz="2000" dirty="0">
                <a:sym typeface="+mn-ea"/>
              </a:rPr>
              <a:t>Australia</a:t>
            </a:r>
            <a:r>
              <a:rPr lang="zh-CN" altLang="en-US" sz="2000" dirty="0">
                <a:sym typeface="+mn-ea"/>
              </a:rPr>
              <a:t> </a:t>
            </a:r>
            <a:r>
              <a:rPr lang="en-US" altLang="zh-CN" sz="2000" dirty="0">
                <a:sym typeface="+mn-ea"/>
              </a:rPr>
              <a:t>and</a:t>
            </a:r>
            <a:r>
              <a:rPr lang="zh-CN" altLang="en-US" sz="2000" dirty="0">
                <a:sym typeface="+mn-ea"/>
              </a:rPr>
              <a:t> </a:t>
            </a:r>
            <a:r>
              <a:rPr lang="en-US" altLang="zh-CN" sz="2000" dirty="0">
                <a:sym typeface="+mn-ea"/>
              </a:rPr>
              <a:t>more,</a:t>
            </a:r>
            <a:r>
              <a:rPr lang="zh-CN" altLang="en-US" sz="2000" dirty="0">
                <a:sym typeface="+mn-ea"/>
              </a:rPr>
              <a:t> </a:t>
            </a:r>
            <a:r>
              <a:rPr lang="en-US" altLang="zh-CN" sz="2000" dirty="0">
                <a:sym typeface="+mn-ea"/>
              </a:rPr>
              <a:t>expanding</a:t>
            </a:r>
            <a:r>
              <a:rPr lang="zh-CN" altLang="en-US" sz="2000" dirty="0">
                <a:sym typeface="+mn-ea"/>
              </a:rPr>
              <a:t> </a:t>
            </a:r>
            <a:r>
              <a:rPr lang="en-US" altLang="zh-CN" sz="2000" dirty="0">
                <a:sym typeface="+mn-ea"/>
              </a:rPr>
              <a:t>influences</a:t>
            </a:r>
            <a:r>
              <a:rPr lang="zh-CN" altLang="en-US" sz="2000" dirty="0">
                <a:sym typeface="+mn-ea"/>
              </a:rPr>
              <a:t> </a:t>
            </a:r>
            <a:r>
              <a:rPr lang="en-US" altLang="zh-CN" sz="2000" dirty="0">
                <a:sym typeface="+mn-ea"/>
              </a:rPr>
              <a:t>beyond</a:t>
            </a:r>
            <a:r>
              <a:rPr lang="zh-CN" altLang="en-US" sz="2000" dirty="0">
                <a:sym typeface="+mn-ea"/>
              </a:rPr>
              <a:t> </a:t>
            </a:r>
            <a:r>
              <a:rPr lang="en-US" altLang="zh-CN" sz="2000" dirty="0">
                <a:sym typeface="+mn-ea"/>
              </a:rPr>
              <a:t>UK</a:t>
            </a:r>
            <a:r>
              <a:rPr lang="zh-CN" altLang="en-US" sz="2000" dirty="0">
                <a:sym typeface="+mn-ea"/>
              </a:rPr>
              <a:t> </a:t>
            </a:r>
            <a:r>
              <a:rPr lang="en-US" altLang="zh-CN" sz="2000" dirty="0">
                <a:sym typeface="+mn-ea"/>
              </a:rPr>
              <a:t>to</a:t>
            </a:r>
            <a:r>
              <a:rPr lang="zh-CN" altLang="en-US" sz="2000" dirty="0">
                <a:sym typeface="+mn-ea"/>
              </a:rPr>
              <a:t> </a:t>
            </a:r>
            <a:r>
              <a:rPr lang="en-US" altLang="zh-CN" sz="2000" dirty="0">
                <a:sym typeface="+mn-ea"/>
              </a:rPr>
              <a:t>potential</a:t>
            </a:r>
            <a:r>
              <a:rPr lang="zh-CN" altLang="en-US" sz="2000" dirty="0">
                <a:sym typeface="+mn-ea"/>
              </a:rPr>
              <a:t> </a:t>
            </a:r>
            <a:r>
              <a:rPr lang="en-US" altLang="zh-CN" sz="2000" dirty="0">
                <a:sym typeface="+mn-ea"/>
              </a:rPr>
              <a:t>more</a:t>
            </a:r>
            <a:r>
              <a:rPr lang="zh-CN" altLang="en-US" sz="2000" dirty="0">
                <a:sym typeface="+mn-ea"/>
              </a:rPr>
              <a:t> </a:t>
            </a:r>
            <a:r>
              <a:rPr lang="en-US" altLang="zh-CN" sz="2000" dirty="0">
                <a:sym typeface="+mn-ea"/>
              </a:rPr>
              <a:t>Commonwealth</a:t>
            </a:r>
            <a:r>
              <a:rPr lang="zh-CN" altLang="en-US" sz="2000" dirty="0">
                <a:sym typeface="+mn-ea"/>
              </a:rPr>
              <a:t> </a:t>
            </a:r>
            <a:r>
              <a:rPr lang="en-US" altLang="zh-CN" sz="2000" dirty="0">
                <a:sym typeface="+mn-ea"/>
              </a:rPr>
              <a:t>countries.</a:t>
            </a:r>
            <a:endParaRPr lang="en-US" altLang="en-US" sz="20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  <a:alpha val="43000"/>
                    </a:srgbClr>
                  </a:outerShdw>
                </a:effectLst>
                <a:sym typeface="+mn-ea"/>
              </a:rPr>
              <a:t>Exploring the Path Forward</a:t>
            </a:r>
            <a:endParaRPr lang="en-US" altLang="en-US"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  <a:alpha val="43000"/>
                  </a:srgbClr>
                </a:outerShdw>
              </a:effectLst>
              <a:sym typeface="+mn-ea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7700" y="1923415"/>
            <a:ext cx="10706100" cy="459359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altLang="en-US" sz="2400" dirty="0"/>
              <a:t>1. Internal Discussions: </a:t>
            </a:r>
            <a:r>
              <a:rPr lang="en-US" altLang="zh-CN" sz="2400" dirty="0"/>
              <a:t>Specify</a:t>
            </a:r>
            <a:r>
              <a:rPr lang="en-US" altLang="en-US" sz="2400" dirty="0"/>
              <a:t> the proposal scope and goals </a:t>
            </a:r>
            <a:r>
              <a:rPr lang="en-US" altLang="zh-CN" sz="2400" dirty="0"/>
              <a:t>for</a:t>
            </a:r>
            <a:r>
              <a:rPr lang="zh-CN" altLang="en-US" sz="2400" dirty="0"/>
              <a:t> </a:t>
            </a:r>
            <a:r>
              <a:rPr lang="en-US" altLang="zh-CN" sz="2400" dirty="0"/>
              <a:t>NSI</a:t>
            </a:r>
            <a:r>
              <a:rPr lang="en-US" altLang="en-US" sz="2400" dirty="0"/>
              <a:t>.</a:t>
            </a:r>
            <a:endParaRPr lang="en-US" altLang="en-US" sz="2400" dirty="0"/>
          </a:p>
          <a:p>
            <a:pPr marL="0" indent="0">
              <a:buNone/>
            </a:pPr>
            <a:r>
              <a:rPr lang="en-US" altLang="en-US" sz="2400" dirty="0"/>
              <a:t>2. Initial Outreach: Identify and reach out to key contacts within </a:t>
            </a:r>
            <a:r>
              <a:rPr lang="en-US" altLang="en-US" sz="2400" dirty="0" err="1"/>
              <a:t>Bluey’s</a:t>
            </a:r>
            <a:r>
              <a:rPr lang="en-US" altLang="en-US" sz="2400" dirty="0"/>
              <a:t> team to gauge interest.</a:t>
            </a:r>
            <a:endParaRPr lang="en-US" altLang="en-US" sz="2400" dirty="0"/>
          </a:p>
          <a:p>
            <a:pPr marL="0" indent="0">
              <a:buNone/>
            </a:pPr>
            <a:r>
              <a:rPr lang="en-US" altLang="en-US" sz="2400" dirty="0"/>
              <a:t>3. Collaborative Planning: </a:t>
            </a:r>
            <a:r>
              <a:rPr lang="en-US" altLang="zh-CN" sz="2400" dirty="0"/>
              <a:t>Outlining</a:t>
            </a:r>
            <a:r>
              <a:rPr lang="zh-CN" altLang="en-US" sz="2400" dirty="0"/>
              <a:t> </a:t>
            </a:r>
            <a:r>
              <a:rPr lang="en-US" altLang="en-US" sz="2400" dirty="0"/>
              <a:t>potential activities that align with both organizations’ objectives</a:t>
            </a:r>
            <a:r>
              <a:rPr lang="zh-CN" altLang="en-US" sz="2400" dirty="0"/>
              <a:t> </a:t>
            </a:r>
            <a:r>
              <a:rPr lang="en-US" altLang="zh-CN" sz="2400" dirty="0"/>
              <a:t>and</a:t>
            </a:r>
            <a:r>
              <a:rPr lang="zh-CN" altLang="en-US" sz="2400" dirty="0"/>
              <a:t> </a:t>
            </a:r>
            <a:r>
              <a:rPr lang="en-US" altLang="zh-CN" sz="2400" dirty="0"/>
              <a:t>needs.</a:t>
            </a:r>
            <a:endParaRPr lang="en-US" altLang="en-US" sz="2400" dirty="0"/>
          </a:p>
          <a:p>
            <a:pPr marL="0" indent="0">
              <a:buNone/>
            </a:pPr>
            <a:r>
              <a:rPr lang="en-US" altLang="en-US" sz="2400" dirty="0"/>
              <a:t>4.Pilot Initiative: Launch</a:t>
            </a:r>
            <a:r>
              <a:rPr lang="zh-CN" altLang="en-US" sz="2400" dirty="0"/>
              <a:t> </a:t>
            </a:r>
            <a:r>
              <a:rPr lang="en-US" altLang="en-US" sz="2400" dirty="0"/>
              <a:t>project</a:t>
            </a:r>
            <a:r>
              <a:rPr lang="en-US" altLang="zh-CN" sz="2400" dirty="0"/>
              <a:t>s</a:t>
            </a:r>
            <a:r>
              <a:rPr lang="en-US" altLang="en-US" sz="2400" dirty="0"/>
              <a:t> </a:t>
            </a:r>
            <a:r>
              <a:rPr lang="en-US" altLang="zh-CN" sz="2400" dirty="0"/>
              <a:t>in</a:t>
            </a:r>
            <a:r>
              <a:rPr lang="zh-CN" altLang="en-US" sz="2400" dirty="0"/>
              <a:t> </a:t>
            </a:r>
            <a:r>
              <a:rPr lang="en-US" altLang="zh-CN" sz="2400" dirty="0"/>
              <a:t>local</a:t>
            </a:r>
            <a:r>
              <a:rPr lang="zh-CN" altLang="en-US" sz="2400" dirty="0"/>
              <a:t> </a:t>
            </a:r>
            <a:r>
              <a:rPr lang="en-US" altLang="zh-CN" sz="2400" dirty="0"/>
              <a:t>environments</a:t>
            </a:r>
            <a:r>
              <a:rPr lang="zh-CN" altLang="en-US" sz="2400" dirty="0"/>
              <a:t> </a:t>
            </a:r>
            <a:r>
              <a:rPr lang="en-US" altLang="en-US" sz="2400" dirty="0"/>
              <a:t>to test feasibility and gather insights.</a:t>
            </a:r>
            <a:endParaRPr lang="en-US" altLang="en-US" sz="2400" dirty="0"/>
          </a:p>
          <a:p>
            <a:pPr marL="0" indent="0">
              <a:buNone/>
            </a:pPr>
            <a:r>
              <a:rPr lang="en-US" altLang="en-US" sz="2400" dirty="0"/>
              <a:t>5. Review and Refine: Assess pilot results and refine plans for broader collaboration.</a:t>
            </a:r>
            <a:endParaRPr lang="en-US" altLang="en-US" sz="2400" dirty="0"/>
          </a:p>
          <a:p>
            <a:pPr marL="0" indent="0">
              <a:buNone/>
            </a:pPr>
            <a:r>
              <a:rPr lang="en-US" altLang="zh-CN" sz="2400" dirty="0"/>
              <a:t>6.</a:t>
            </a:r>
            <a:r>
              <a:rPr lang="zh-CN" altLang="en-US" sz="2400" dirty="0"/>
              <a:t> </a:t>
            </a:r>
            <a:r>
              <a:rPr lang="en-US" altLang="zh-CN" sz="2400" dirty="0"/>
              <a:t>Final</a:t>
            </a:r>
            <a:r>
              <a:rPr lang="zh-CN" altLang="en-US" sz="2400" dirty="0"/>
              <a:t> </a:t>
            </a:r>
            <a:r>
              <a:rPr lang="en-US" altLang="zh-CN" sz="2400" dirty="0"/>
              <a:t>deployment:</a:t>
            </a:r>
            <a:r>
              <a:rPr lang="zh-CN" altLang="en-US" sz="2400" dirty="0"/>
              <a:t> </a:t>
            </a:r>
            <a:r>
              <a:rPr lang="en-US" altLang="zh-CN" sz="2400" dirty="0"/>
              <a:t>Activate</a:t>
            </a:r>
            <a:r>
              <a:rPr lang="zh-CN" altLang="en-US" sz="2400" dirty="0"/>
              <a:t> </a:t>
            </a:r>
            <a:r>
              <a:rPr lang="en-US" altLang="zh-CN" sz="2400" dirty="0"/>
              <a:t>larger</a:t>
            </a:r>
            <a:r>
              <a:rPr lang="zh-CN" altLang="en-US" sz="2400" dirty="0"/>
              <a:t> </a:t>
            </a:r>
            <a:r>
              <a:rPr lang="en-US" altLang="zh-CN" sz="2400" dirty="0"/>
              <a:t>projects</a:t>
            </a:r>
            <a:r>
              <a:rPr lang="zh-CN" altLang="en-US" sz="2400" dirty="0"/>
              <a:t> </a:t>
            </a:r>
            <a:r>
              <a:rPr lang="en-US" altLang="zh-CN" sz="2400" dirty="0"/>
              <a:t>to</a:t>
            </a:r>
            <a:r>
              <a:rPr lang="zh-CN" altLang="en-US" sz="2400" dirty="0"/>
              <a:t> </a:t>
            </a:r>
            <a:r>
              <a:rPr lang="en-US" altLang="zh-CN" sz="2400" dirty="0"/>
              <a:t>the</a:t>
            </a:r>
            <a:r>
              <a:rPr lang="zh-CN" altLang="en-US" sz="2400" dirty="0"/>
              <a:t> </a:t>
            </a:r>
            <a:r>
              <a:rPr lang="en-US" altLang="zh-CN" sz="2400" dirty="0"/>
              <a:t>wider</a:t>
            </a:r>
            <a:r>
              <a:rPr lang="zh-CN" altLang="en-US" sz="2400" dirty="0"/>
              <a:t> </a:t>
            </a:r>
            <a:r>
              <a:rPr lang="en-US" altLang="zh-CN" sz="2400" dirty="0"/>
              <a:t>audience</a:t>
            </a:r>
            <a:r>
              <a:rPr lang="zh-CN" altLang="en-US" sz="2400" dirty="0"/>
              <a:t> </a:t>
            </a:r>
            <a:r>
              <a:rPr lang="en-US" altLang="zh-CN" sz="2400" dirty="0"/>
              <a:t>group.</a:t>
            </a:r>
            <a:endParaRPr lang="en-US" altLang="zh-CN" sz="2400" dirty="0"/>
          </a:p>
        </p:txBody>
      </p:sp>
      <p:sp>
        <p:nvSpPr>
          <p:cNvPr id="4" name="Text Box 3"/>
          <p:cNvSpPr txBox="1"/>
          <p:nvPr/>
        </p:nvSpPr>
        <p:spPr>
          <a:xfrm>
            <a:off x="647700" y="1373505"/>
            <a:ext cx="406400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/>
              <a:t>Next steps:</a:t>
            </a:r>
            <a:endParaRPr lang="en-US" sz="2400" b="1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IMG_8940"/>
          <p:cNvPicPr>
            <a:picLocks noChangeAspect="1"/>
          </p:cNvPicPr>
          <p:nvPr/>
        </p:nvPicPr>
        <p:blipFill>
          <a:blip r:embed="rId1"/>
          <a:srcRect l="4464" r="4604"/>
          <a:stretch>
            <a:fillRect/>
          </a:stretch>
        </p:blipFill>
        <p:spPr>
          <a:xfrm>
            <a:off x="0" y="0"/>
            <a:ext cx="12192635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44750" y="2766060"/>
            <a:ext cx="7846695" cy="1325880"/>
          </a:xfrm>
        </p:spPr>
        <p:txBody>
          <a:bodyPr/>
          <a:lstStyle/>
          <a:p>
            <a:pPr algn="ctr"/>
            <a:r>
              <a:rPr lang="en-US" b="1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  <a:alpha val="40000"/>
                    </a:schemeClr>
                  </a:glow>
                </a:effectLst>
              </a:rPr>
              <a:t>Thank you!</a:t>
            </a:r>
            <a:endParaRPr lang="en-US" b="1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  <a:tint val="1000"/>
                </a:srgbClr>
              </a:solidFill>
              <a:effectLst>
                <a:glow rad="38100">
                  <a:schemeClr val="accent1">
                    <a:alpha val="40000"/>
                    <a:alpha val="40000"/>
                  </a:schemeClr>
                </a:glo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flipV="1">
            <a:off x="647700" y="1637665"/>
            <a:ext cx="3459480" cy="187960"/>
          </a:xfrm>
        </p:spPr>
        <p:txBody>
          <a:bodyPr>
            <a:normAutofit fontScale="25000"/>
          </a:bodyPr>
          <a:lstStyle/>
          <a:p>
            <a:pPr marL="0" indent="0">
              <a:buNone/>
            </a:pPr>
            <a:r>
              <a:rPr lang="en-US"/>
              <a:t> </a:t>
            </a:r>
            <a:endParaRPr lang="en-US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WPS">
  <a:themeElements>
    <a:clrScheme name="WPS">
      <a:dk1>
        <a:sysClr val="windowText" lastClr="000000"/>
      </a:dk1>
      <a:lt1>
        <a:sysClr val="window" lastClr="FFFFFF"/>
      </a:lt1>
      <a:dk2>
        <a:srgbClr val="0F1423"/>
      </a:dk2>
      <a:lt2>
        <a:srgbClr val="FFFFFF"/>
      </a:lt2>
      <a:accent1>
        <a:srgbClr val="4874CB"/>
      </a:accent1>
      <a:accent2>
        <a:srgbClr val="EE822F"/>
      </a:accent2>
      <a:accent3>
        <a:srgbClr val="F2BA02"/>
      </a:accent3>
      <a:accent4>
        <a:srgbClr val="75BD42"/>
      </a:accent4>
      <a:accent5>
        <a:srgbClr val="30C0B4"/>
      </a:accent5>
      <a:accent6>
        <a:srgbClr val="E54C5E"/>
      </a:accent6>
      <a:hlink>
        <a:srgbClr val="0026E5"/>
      </a:hlink>
      <a:folHlink>
        <a:srgbClr val="7E1FAD"/>
      </a:folHlink>
    </a:clrScheme>
    <a:fontScheme name="WPS">
      <a:majorFont>
        <a:latin typeface="Calibri"/>
        <a:ea typeface="宋体"/>
        <a:cs typeface=""/>
      </a:majorFont>
      <a:minorFont>
        <a:latin typeface="Calibri"/>
        <a:ea typeface="宋体"/>
        <a:cs typeface=""/>
      </a:minorFont>
    </a:fontScheme>
    <a:fmtScheme name="WPS">
      <a:fillStyleLst>
        <a:solidFill>
          <a:schemeClr val="phClr"/>
        </a:solidFill>
        <a:gradFill>
          <a:gsLst>
            <a:gs pos="0">
              <a:schemeClr val="phClr">
                <a:lumOff val="17500"/>
              </a:schemeClr>
            </a:gs>
            <a:gs pos="100000">
              <a:schemeClr val="phClr"/>
            </a:gs>
          </a:gsLst>
          <a:lin ang="2700000" scaled="0"/>
        </a:gradFill>
        <a:gradFill>
          <a:gsLst>
            <a:gs pos="0">
              <a:schemeClr val="phClr">
                <a:hueOff val="-2520000"/>
              </a:schemeClr>
            </a:gs>
            <a:gs pos="100000">
              <a:schemeClr val="phClr"/>
            </a:gs>
          </a:gsLst>
          <a:lin ang="27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gradFill>
            <a:gsLst>
              <a:gs pos="0">
                <a:schemeClr val="phClr">
                  <a:hueOff val="-4200000"/>
                </a:schemeClr>
              </a:gs>
              <a:gs pos="100000">
                <a:schemeClr val="phClr"/>
              </a:gs>
            </a:gsLst>
            <a:lin ang="2700000" scaled="1"/>
          </a:gradFill>
          <a:prstDash val="solid"/>
          <a:miter lim="800000"/>
        </a:ln>
      </a:lnStyleLst>
      <a:effectStyleLst>
        <a:effectStyle>
          <a:effectLst>
            <a:outerShdw blurRad="101600" dist="50800" dir="5400000" algn="ctr" rotWithShape="0">
              <a:schemeClr val="phClr">
                <a:alpha val="60000"/>
              </a:schemeClr>
            </a:outerShdw>
          </a:effectLst>
        </a:effectStyle>
        <a:effectStyle>
          <a:effectLst>
            <a:reflection stA="50000" endA="300" endPos="40000" dist="25400" dir="5400000" sy="-100000" algn="bl" rotWithShape="0"/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宋体"/>
        <a:ea typeface=""/>
        <a:cs typeface=""/>
        <a:font script="Jpan" typeface="游ゴシック Light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宋体"/>
        <a:ea typeface=""/>
        <a:cs typeface=""/>
        <a:font script="Jpan" typeface="游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5052</Words>
  <Application>WPS Spreadsheets</Application>
  <PresentationFormat>Widescreen</PresentationFormat>
  <Paragraphs>122</Paragraphs>
  <Slides>9</Slides>
  <Notes>2</Notes>
  <HiddenSlides>0</HiddenSlides>
  <MMClips>0</MMClips>
  <ScaleCrop>false</ScaleCrop>
  <HeadingPairs>
    <vt:vector size="6" baseType="variant">
      <vt:variant>
        <vt:lpstr>已用的字体</vt:lpstr>
      </vt:variant>
      <vt:variant>
        <vt:i4>13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9</vt:i4>
      </vt:variant>
    </vt:vector>
  </HeadingPairs>
  <TitlesOfParts>
    <vt:vector size="23" baseType="lpstr">
      <vt:lpstr>Arial</vt:lpstr>
      <vt:lpstr>宋体</vt:lpstr>
      <vt:lpstr>Wingdings</vt:lpstr>
      <vt:lpstr>.AppleSystemUIFont Regular</vt:lpstr>
      <vt:lpstr>苹方-简</vt:lpstr>
      <vt:lpstr>Arial Regular</vt:lpstr>
      <vt:lpstr>Calibri</vt:lpstr>
      <vt:lpstr>Helvetica Neue</vt:lpstr>
      <vt:lpstr>汉仪书宋二KW</vt:lpstr>
      <vt:lpstr>微软雅黑</vt:lpstr>
      <vt:lpstr>汉仪旗黑</vt:lpstr>
      <vt:lpstr>宋体</vt:lpstr>
      <vt:lpstr>Arial Unicode MS</vt:lpstr>
      <vt:lpstr>WPS</vt:lpstr>
      <vt:lpstr>    Collaboration Proposal</vt:lpstr>
      <vt:lpstr>Challenges &amp; Opportunities</vt:lpstr>
      <vt:lpstr>Exploring Opportunities Together</vt:lpstr>
      <vt:lpstr>For Bluey</vt:lpstr>
      <vt:lpstr>Who&amp;Why Rusty? -Rusty’s Story and Impact</vt:lpstr>
      <vt:lpstr>Collaboration Concept</vt:lpstr>
      <vt:lpstr>Long-term Benefits and opportunities</vt:lpstr>
      <vt:lpstr>Exploring the Path Forward</vt:lpstr>
      <vt:lpstr>Thank you!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望舒</cp:lastModifiedBy>
  <cp:revision>25</cp:revision>
  <dcterms:created xsi:type="dcterms:W3CDTF">2025-01-10T16:17:44Z</dcterms:created>
  <dcterms:modified xsi:type="dcterms:W3CDTF">2025-01-10T16:17:44Z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1033-6.14.0.8924</vt:lpwstr>
  </property>
  <property fmtid="{D5CDD505-2E9C-101B-9397-08002B2CF9AE}" pid="3" name="ICV">
    <vt:lpwstr>BADC23B777AD716B90478167517B5144_43</vt:lpwstr>
  </property>
</Properties>
</file>